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1.svg" ContentType="image/svg+xml"/>
  <Override PartName="/ppt/media/image111.svg" ContentType="image/svg+xml"/>
  <Override PartName="/ppt/media/image113.svg" ContentType="image/svg+xml"/>
  <Override PartName="/ppt/media/image115.svg" ContentType="image/svg+xml"/>
  <Override PartName="/ppt/media/image117.svg" ContentType="image/svg+xml"/>
  <Override PartName="/ppt/media/image119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2.svg" ContentType="image/svg+xml"/>
  <Override PartName="/ppt/media/image25.svg" ContentType="image/svg+xml"/>
  <Override PartName="/ppt/media/image27.svg" ContentType="image/svg+xml"/>
  <Override PartName="/ppt/media/image3.svg" ContentType="image/svg+xml"/>
  <Override PartName="/ppt/media/image32.svg" ContentType="image/svg+xml"/>
  <Override PartName="/ppt/media/image34.svg" ContentType="image/svg+xml"/>
  <Override PartName="/ppt/media/image42.svg" ContentType="image/svg+xml"/>
  <Override PartName="/ppt/media/image44.svg" ContentType="image/svg+xml"/>
  <Override PartName="/ppt/media/image5.svg" ContentType="image/svg+xml"/>
  <Override PartName="/ppt/media/image64.svg" ContentType="image/svg+xml"/>
  <Override PartName="/ppt/media/image71.svg" ContentType="image/svg+xml"/>
  <Override PartName="/ppt/media/image73.svg" ContentType="image/svg+xml"/>
  <Override PartName="/ppt/media/image75.svg" ContentType="image/svg+xml"/>
  <Override PartName="/ppt/media/image77.svg" ContentType="image/svg+xml"/>
  <Override PartName="/ppt/media/image79.svg" ContentType="image/svg+xml"/>
  <Override PartName="/ppt/media/image8.svg" ContentType="image/svg+xml"/>
  <Override PartName="/ppt/media/image81.svg" ContentType="image/svg+xml"/>
  <Override PartName="/ppt/media/image84.svg" ContentType="image/svg+xml"/>
  <Override PartName="/ppt/media/image87.svg" ContentType="image/svg+xml"/>
  <Override PartName="/ppt/media/image91.svg" ContentType="image/svg+xml"/>
  <Override PartName="/ppt/media/image9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5" r:id="rId25"/>
    <p:sldId id="276" r:id="rId26"/>
  </p:sldIdLst>
  <p:sldSz cx="18288000" cy="10287000"/>
  <p:notesSz cx="6858000" cy="9144000"/>
  <p:embeddedFontLst>
    <p:embeddedFont>
      <p:font typeface="Garet Bold" charset="1" panose="00000000000000000000"/>
      <p:regular r:id="rId27"/>
    </p:embeddedFont>
    <p:embeddedFont>
      <p:font typeface="Garet Bold Italics" charset="1" panose="00000000000000000000"/>
      <p:regular r:id="rId28"/>
    </p:embeddedFont>
    <p:embeddedFont>
      <p:font typeface="Garet Italics" charset="1" panose="00000000000000000000"/>
      <p:regular r:id="rId29"/>
    </p:embeddedFont>
    <p:embeddedFont>
      <p:font typeface="Garet" charset="1" panose="00000000000000000000"/>
      <p:regular r:id="rId30"/>
    </p:embeddedFont>
    <p:embeddedFont>
      <p:font typeface="Mont" charset="1" panose="00000500000000000000"/>
      <p:regular r:id="rId31"/>
    </p:embeddedFont>
    <p:embeddedFont>
      <p:font typeface="Mont Bold" charset="1" panose="00000800000000000000"/>
      <p:regular r:id="rId32"/>
    </p:embeddedFont>
    <p:embeddedFont>
      <p:font typeface="Poppins Bold" charset="1" panose="00000800000000000000"/>
      <p:regular r:id="rId33"/>
    </p:embeddedFont>
    <p:embeddedFont>
      <p:font typeface="Poppins" charset="1" panose="000005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font" Target="fonts/font27.fntdata"/><Relationship Id="rId28" Type="http://schemas.openxmlformats.org/officeDocument/2006/relationships/font" Target="fonts/font28.fntdata"/><Relationship Id="rId29" Type="http://schemas.openxmlformats.org/officeDocument/2006/relationships/font" Target="fonts/font29.fntdata"/><Relationship Id="rId30" Type="http://schemas.openxmlformats.org/officeDocument/2006/relationships/font" Target="fonts/font30.fntdata"/><Relationship Id="rId31" Type="http://schemas.openxmlformats.org/officeDocument/2006/relationships/font" Target="fonts/font31.fntdata"/><Relationship Id="rId32" Type="http://schemas.openxmlformats.org/officeDocument/2006/relationships/font" Target="fonts/font32.fntdata"/><Relationship Id="rId33" Type="http://schemas.openxmlformats.org/officeDocument/2006/relationships/font" Target="fonts/font33.fntdata"/><Relationship Id="rId34" Type="http://schemas.openxmlformats.org/officeDocument/2006/relationships/font" Target="fonts/font34.fntdata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image" Target="../media/image6.jpeg"/><Relationship Id="rId8" Type="http://schemas.openxmlformats.org/officeDocument/2006/relationships/image" Target="../media/image7.png"/><Relationship Id="rId9" Type="http://schemas.openxmlformats.org/officeDocument/2006/relationships/image" Target="../media/image8.svg"/><Relationship Id="rId10" Type="http://schemas.openxmlformats.org/officeDocument/2006/relationships/image" Target="../media/image9.jpeg"/><Relationship Id="rId11" Type="http://schemas.openxmlformats.org/officeDocument/2006/relationships/image" Target="../media/image10.png"/><Relationship Id="rId12" Type="http://schemas.openxmlformats.org/officeDocument/2006/relationships/image" Target="../media/image11.svg"/><Relationship Id="rId13" Type="http://schemas.openxmlformats.org/officeDocument/2006/relationships/image" Target="../media/image12.png"/><Relationship Id="rId14" Type="http://schemas.openxmlformats.org/officeDocument/2006/relationships/image" Target="../media/image13.svg"/><Relationship Id="rId15" Type="http://schemas.openxmlformats.org/officeDocument/2006/relationships/image" Target="../media/image14.png"/><Relationship Id="rId16" Type="http://schemas.openxmlformats.org/officeDocument/2006/relationships/image" Target="../media/image15.svg"/><Relationship Id="rId17" Type="http://schemas.openxmlformats.org/officeDocument/2006/relationships/image" Target="../media/image16.png"/><Relationship Id="rId18" Type="http://schemas.openxmlformats.org/officeDocument/2006/relationships/image" Target="../media/image17.svg"/><Relationship Id="rId19" Type="http://schemas.openxmlformats.org/officeDocument/2006/relationships/image" Target="../media/image18.png"/><Relationship Id="rId20" Type="http://schemas.openxmlformats.org/officeDocument/2006/relationships/image" Target="../media/image19.svg"/><Relationship Id="rId21" Type="http://schemas.openxmlformats.org/officeDocument/2006/relationships/image" Target="../media/image20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3" Type="http://schemas.openxmlformats.org/officeDocument/2006/relationships/image" Target="../media/image75.svg"/><Relationship Id="rId4" Type="http://schemas.openxmlformats.org/officeDocument/2006/relationships/image" Target="../media/image26.png"/><Relationship Id="rId5" Type="http://schemas.openxmlformats.org/officeDocument/2006/relationships/image" Target="../media/image27.svg"/><Relationship Id="rId6" Type="http://schemas.openxmlformats.org/officeDocument/2006/relationships/image" Target="../media/image76.png"/><Relationship Id="rId7" Type="http://schemas.openxmlformats.org/officeDocument/2006/relationships/image" Target="../media/image77.svg"/><Relationship Id="rId8" Type="http://schemas.openxmlformats.org/officeDocument/2006/relationships/image" Target="../media/image78.png"/><Relationship Id="rId9" Type="http://schemas.openxmlformats.org/officeDocument/2006/relationships/image" Target="../media/image79.svg"/><Relationship Id="rId10" Type="http://schemas.openxmlformats.org/officeDocument/2006/relationships/image" Target="../media/image80.png"/><Relationship Id="rId11" Type="http://schemas.openxmlformats.org/officeDocument/2006/relationships/image" Target="../media/image81.svg"/><Relationship Id="rId12" Type="http://schemas.openxmlformats.org/officeDocument/2006/relationships/image" Target="../media/image82.jpeg"/><Relationship Id="rId13" Type="http://schemas.openxmlformats.org/officeDocument/2006/relationships/image" Target="../media/image63.png"/><Relationship Id="rId14" Type="http://schemas.openxmlformats.org/officeDocument/2006/relationships/image" Target="../media/image64.svg"/><Relationship Id="rId15" Type="http://schemas.openxmlformats.org/officeDocument/2006/relationships/image" Target="../media/image41.png"/><Relationship Id="rId16" Type="http://schemas.openxmlformats.org/officeDocument/2006/relationships/image" Target="../media/image42.svg"/><Relationship Id="rId17" Type="http://schemas.openxmlformats.org/officeDocument/2006/relationships/image" Target="../media/image2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3" Type="http://schemas.openxmlformats.org/officeDocument/2006/relationships/image" Target="../media/image75.svg"/><Relationship Id="rId4" Type="http://schemas.openxmlformats.org/officeDocument/2006/relationships/image" Target="../media/image26.png"/><Relationship Id="rId5" Type="http://schemas.openxmlformats.org/officeDocument/2006/relationships/image" Target="../media/image27.svg"/><Relationship Id="rId6" Type="http://schemas.openxmlformats.org/officeDocument/2006/relationships/image" Target="../media/image76.png"/><Relationship Id="rId7" Type="http://schemas.openxmlformats.org/officeDocument/2006/relationships/image" Target="../media/image77.svg"/><Relationship Id="rId8" Type="http://schemas.openxmlformats.org/officeDocument/2006/relationships/image" Target="../media/image78.png"/><Relationship Id="rId9" Type="http://schemas.openxmlformats.org/officeDocument/2006/relationships/image" Target="../media/image79.svg"/><Relationship Id="rId10" Type="http://schemas.openxmlformats.org/officeDocument/2006/relationships/image" Target="../media/image80.png"/><Relationship Id="rId11" Type="http://schemas.openxmlformats.org/officeDocument/2006/relationships/image" Target="../media/image81.svg"/><Relationship Id="rId12" Type="http://schemas.openxmlformats.org/officeDocument/2006/relationships/image" Target="../media/image82.jpeg"/><Relationship Id="rId13" Type="http://schemas.openxmlformats.org/officeDocument/2006/relationships/image" Target="../media/image63.png"/><Relationship Id="rId14" Type="http://schemas.openxmlformats.org/officeDocument/2006/relationships/image" Target="../media/image64.svg"/><Relationship Id="rId15" Type="http://schemas.openxmlformats.org/officeDocument/2006/relationships/image" Target="../media/image41.png"/><Relationship Id="rId16" Type="http://schemas.openxmlformats.org/officeDocument/2006/relationships/image" Target="../media/image42.svg"/><Relationship Id="rId17" Type="http://schemas.openxmlformats.org/officeDocument/2006/relationships/image" Target="../media/image2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svg"/><Relationship Id="rId4" Type="http://schemas.openxmlformats.org/officeDocument/2006/relationships/image" Target="../media/image21.png"/><Relationship Id="rId5" Type="http://schemas.openxmlformats.org/officeDocument/2006/relationships/image" Target="../media/image22.svg"/><Relationship Id="rId6" Type="http://schemas.openxmlformats.org/officeDocument/2006/relationships/image" Target="../media/image1.png"/><Relationship Id="rId7" Type="http://schemas.openxmlformats.org/officeDocument/2006/relationships/image" Target="../media/image14.png"/><Relationship Id="rId8" Type="http://schemas.openxmlformats.org/officeDocument/2006/relationships/image" Target="../media/image15.svg"/><Relationship Id="rId9" Type="http://schemas.openxmlformats.org/officeDocument/2006/relationships/image" Target="../media/image12.png"/><Relationship Id="rId10" Type="http://schemas.openxmlformats.org/officeDocument/2006/relationships/image" Target="../media/image13.svg"/><Relationship Id="rId11" Type="http://schemas.openxmlformats.org/officeDocument/2006/relationships/image" Target="../media/image31.png"/><Relationship Id="rId12" Type="http://schemas.openxmlformats.org/officeDocument/2006/relationships/image" Target="../media/image32.svg"/><Relationship Id="rId13" Type="http://schemas.openxmlformats.org/officeDocument/2006/relationships/image" Target="../media/image33.png"/><Relationship Id="rId14" Type="http://schemas.openxmlformats.org/officeDocument/2006/relationships/image" Target="../media/image34.sv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svg"/><Relationship Id="rId18" Type="http://schemas.openxmlformats.org/officeDocument/2006/relationships/image" Target="../media/image72.png"/><Relationship Id="rId19" Type="http://schemas.openxmlformats.org/officeDocument/2006/relationships/image" Target="../media/image73.svg"/><Relationship Id="rId20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3" Type="http://schemas.openxmlformats.org/officeDocument/2006/relationships/image" Target="../media/image75.svg"/><Relationship Id="rId4" Type="http://schemas.openxmlformats.org/officeDocument/2006/relationships/image" Target="../media/image26.png"/><Relationship Id="rId5" Type="http://schemas.openxmlformats.org/officeDocument/2006/relationships/image" Target="../media/image27.svg"/><Relationship Id="rId6" Type="http://schemas.openxmlformats.org/officeDocument/2006/relationships/image" Target="../media/image76.png"/><Relationship Id="rId7" Type="http://schemas.openxmlformats.org/officeDocument/2006/relationships/image" Target="../media/image77.svg"/><Relationship Id="rId8" Type="http://schemas.openxmlformats.org/officeDocument/2006/relationships/image" Target="../media/image78.png"/><Relationship Id="rId9" Type="http://schemas.openxmlformats.org/officeDocument/2006/relationships/image" Target="../media/image79.svg"/><Relationship Id="rId10" Type="http://schemas.openxmlformats.org/officeDocument/2006/relationships/image" Target="../media/image80.png"/><Relationship Id="rId11" Type="http://schemas.openxmlformats.org/officeDocument/2006/relationships/image" Target="../media/image81.svg"/><Relationship Id="rId12" Type="http://schemas.openxmlformats.org/officeDocument/2006/relationships/image" Target="../media/image82.jpeg"/><Relationship Id="rId13" Type="http://schemas.openxmlformats.org/officeDocument/2006/relationships/image" Target="../media/image63.png"/><Relationship Id="rId14" Type="http://schemas.openxmlformats.org/officeDocument/2006/relationships/image" Target="../media/image64.svg"/><Relationship Id="rId15" Type="http://schemas.openxmlformats.org/officeDocument/2006/relationships/image" Target="../media/image41.png"/><Relationship Id="rId16" Type="http://schemas.openxmlformats.org/officeDocument/2006/relationships/image" Target="../media/image42.svg"/><Relationship Id="rId17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3" Type="http://schemas.openxmlformats.org/officeDocument/2006/relationships/image" Target="../media/image75.svg"/><Relationship Id="rId4" Type="http://schemas.openxmlformats.org/officeDocument/2006/relationships/image" Target="../media/image26.png"/><Relationship Id="rId5" Type="http://schemas.openxmlformats.org/officeDocument/2006/relationships/image" Target="../media/image27.svg"/><Relationship Id="rId6" Type="http://schemas.openxmlformats.org/officeDocument/2006/relationships/image" Target="../media/image76.png"/><Relationship Id="rId7" Type="http://schemas.openxmlformats.org/officeDocument/2006/relationships/image" Target="../media/image77.svg"/><Relationship Id="rId8" Type="http://schemas.openxmlformats.org/officeDocument/2006/relationships/image" Target="../media/image78.png"/><Relationship Id="rId9" Type="http://schemas.openxmlformats.org/officeDocument/2006/relationships/image" Target="../media/image79.svg"/><Relationship Id="rId10" Type="http://schemas.openxmlformats.org/officeDocument/2006/relationships/image" Target="../media/image80.png"/><Relationship Id="rId11" Type="http://schemas.openxmlformats.org/officeDocument/2006/relationships/image" Target="../media/image81.svg"/><Relationship Id="rId12" Type="http://schemas.openxmlformats.org/officeDocument/2006/relationships/image" Target="../media/image82.jpeg"/><Relationship Id="rId13" Type="http://schemas.openxmlformats.org/officeDocument/2006/relationships/image" Target="../media/image63.png"/><Relationship Id="rId14" Type="http://schemas.openxmlformats.org/officeDocument/2006/relationships/image" Target="../media/image64.svg"/><Relationship Id="rId15" Type="http://schemas.openxmlformats.org/officeDocument/2006/relationships/image" Target="../media/image41.png"/><Relationship Id="rId16" Type="http://schemas.openxmlformats.org/officeDocument/2006/relationships/image" Target="../media/image42.svg"/><Relationship Id="rId17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3" Type="http://schemas.openxmlformats.org/officeDocument/2006/relationships/image" Target="../media/image75.svg"/><Relationship Id="rId4" Type="http://schemas.openxmlformats.org/officeDocument/2006/relationships/image" Target="../media/image26.png"/><Relationship Id="rId5" Type="http://schemas.openxmlformats.org/officeDocument/2006/relationships/image" Target="../media/image27.svg"/><Relationship Id="rId6" Type="http://schemas.openxmlformats.org/officeDocument/2006/relationships/image" Target="../media/image76.png"/><Relationship Id="rId7" Type="http://schemas.openxmlformats.org/officeDocument/2006/relationships/image" Target="../media/image77.svg"/><Relationship Id="rId8" Type="http://schemas.openxmlformats.org/officeDocument/2006/relationships/image" Target="../media/image78.png"/><Relationship Id="rId9" Type="http://schemas.openxmlformats.org/officeDocument/2006/relationships/image" Target="../media/image79.svg"/><Relationship Id="rId10" Type="http://schemas.openxmlformats.org/officeDocument/2006/relationships/image" Target="../media/image80.png"/><Relationship Id="rId11" Type="http://schemas.openxmlformats.org/officeDocument/2006/relationships/image" Target="../media/image81.svg"/><Relationship Id="rId12" Type="http://schemas.openxmlformats.org/officeDocument/2006/relationships/image" Target="../media/image85.jpeg"/><Relationship Id="rId13" Type="http://schemas.openxmlformats.org/officeDocument/2006/relationships/image" Target="../media/image63.png"/><Relationship Id="rId14" Type="http://schemas.openxmlformats.org/officeDocument/2006/relationships/image" Target="../media/image64.svg"/><Relationship Id="rId15" Type="http://schemas.openxmlformats.org/officeDocument/2006/relationships/image" Target="../media/image41.png"/><Relationship Id="rId16" Type="http://schemas.openxmlformats.org/officeDocument/2006/relationships/image" Target="../media/image42.svg"/><Relationship Id="rId17" Type="http://schemas.openxmlformats.org/officeDocument/2006/relationships/image" Target="../media/image2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svg"/><Relationship Id="rId4" Type="http://schemas.openxmlformats.org/officeDocument/2006/relationships/image" Target="../media/image26.png"/><Relationship Id="rId5" Type="http://schemas.openxmlformats.org/officeDocument/2006/relationships/image" Target="../media/image27.svg"/><Relationship Id="rId6" Type="http://schemas.openxmlformats.org/officeDocument/2006/relationships/image" Target="../media/image86.png"/><Relationship Id="rId7" Type="http://schemas.openxmlformats.org/officeDocument/2006/relationships/image" Target="../media/image87.svg"/><Relationship Id="rId8" Type="http://schemas.openxmlformats.org/officeDocument/2006/relationships/image" Target="../media/image88.jpeg"/><Relationship Id="rId9" Type="http://schemas.openxmlformats.org/officeDocument/2006/relationships/image" Target="../media/image89.jpeg"/><Relationship Id="rId10" Type="http://schemas.openxmlformats.org/officeDocument/2006/relationships/image" Target="../media/image90.png"/><Relationship Id="rId11" Type="http://schemas.openxmlformats.org/officeDocument/2006/relationships/image" Target="../media/image91.svg"/><Relationship Id="rId12" Type="http://schemas.openxmlformats.org/officeDocument/2006/relationships/image" Target="../media/image92.png"/><Relationship Id="rId13" Type="http://schemas.openxmlformats.org/officeDocument/2006/relationships/image" Target="../media/image93.svg"/><Relationship Id="rId14" Type="http://schemas.openxmlformats.org/officeDocument/2006/relationships/image" Target="../media/image16.png"/><Relationship Id="rId15" Type="http://schemas.openxmlformats.org/officeDocument/2006/relationships/image" Target="../media/image17.svg"/><Relationship Id="rId16" Type="http://schemas.openxmlformats.org/officeDocument/2006/relationships/image" Target="../media/image18.png"/><Relationship Id="rId17" Type="http://schemas.openxmlformats.org/officeDocument/2006/relationships/image" Target="../media/image19.svg"/><Relationship Id="rId18" Type="http://schemas.openxmlformats.org/officeDocument/2006/relationships/image" Target="../media/image12.png"/><Relationship Id="rId19" Type="http://schemas.openxmlformats.org/officeDocument/2006/relationships/image" Target="../media/image13.svg"/><Relationship Id="rId20" Type="http://schemas.openxmlformats.org/officeDocument/2006/relationships/image" Target="../media/image14.png"/><Relationship Id="rId21" Type="http://schemas.openxmlformats.org/officeDocument/2006/relationships/image" Target="../media/image15.svg"/><Relationship Id="rId22" Type="http://schemas.openxmlformats.org/officeDocument/2006/relationships/image" Target="../media/image2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svg"/><Relationship Id="rId4" Type="http://schemas.openxmlformats.org/officeDocument/2006/relationships/image" Target="../media/image26.png"/><Relationship Id="rId5" Type="http://schemas.openxmlformats.org/officeDocument/2006/relationships/image" Target="../media/image27.svg"/><Relationship Id="rId6" Type="http://schemas.openxmlformats.org/officeDocument/2006/relationships/image" Target="../media/image1.png"/><Relationship Id="rId7" Type="http://schemas.openxmlformats.org/officeDocument/2006/relationships/image" Target="../media/image109.jpeg"/><Relationship Id="rId8" Type="http://schemas.openxmlformats.org/officeDocument/2006/relationships/image" Target="../media/image23.jpeg"/><Relationship Id="rId9" Type="http://schemas.openxmlformats.org/officeDocument/2006/relationships/image" Target="../media/image110.png"/><Relationship Id="rId10" Type="http://schemas.openxmlformats.org/officeDocument/2006/relationships/image" Target="../media/image111.svg"/><Relationship Id="rId11" Type="http://schemas.openxmlformats.org/officeDocument/2006/relationships/image" Target="../media/image112.png"/><Relationship Id="rId12" Type="http://schemas.openxmlformats.org/officeDocument/2006/relationships/image" Target="../media/image113.svg"/><Relationship Id="rId13" Type="http://schemas.openxmlformats.org/officeDocument/2006/relationships/image" Target="../media/image14.png"/><Relationship Id="rId14" Type="http://schemas.openxmlformats.org/officeDocument/2006/relationships/image" Target="../media/image15.svg"/><Relationship Id="rId15" Type="http://schemas.openxmlformats.org/officeDocument/2006/relationships/image" Target="../media/image114.png"/><Relationship Id="rId16" Type="http://schemas.openxmlformats.org/officeDocument/2006/relationships/image" Target="../media/image115.svg"/><Relationship Id="rId17" Type="http://schemas.openxmlformats.org/officeDocument/2006/relationships/image" Target="../media/image116.png"/><Relationship Id="rId18" Type="http://schemas.openxmlformats.org/officeDocument/2006/relationships/image" Target="../media/image117.svg"/><Relationship Id="rId19" Type="http://schemas.openxmlformats.org/officeDocument/2006/relationships/image" Target="../media/image118.png"/><Relationship Id="rId20" Type="http://schemas.openxmlformats.org/officeDocument/2006/relationships/image" Target="../media/image119.svg"/><Relationship Id="rId21" Type="http://schemas.openxmlformats.org/officeDocument/2006/relationships/image" Target="../media/image63.png"/><Relationship Id="rId22" Type="http://schemas.openxmlformats.org/officeDocument/2006/relationships/image" Target="../media/image64.svg"/><Relationship Id="rId23" Type="http://schemas.openxmlformats.org/officeDocument/2006/relationships/image" Target="../media/image41.png"/><Relationship Id="rId24" Type="http://schemas.openxmlformats.org/officeDocument/2006/relationships/image" Target="../media/image42.svg"/><Relationship Id="rId25" Type="http://schemas.openxmlformats.org/officeDocument/2006/relationships/image" Target="../media/image16.png"/><Relationship Id="rId26" Type="http://schemas.openxmlformats.org/officeDocument/2006/relationships/image" Target="../media/image17.svg"/><Relationship Id="rId27" Type="http://schemas.openxmlformats.org/officeDocument/2006/relationships/image" Target="../media/image18.png"/><Relationship Id="rId28" Type="http://schemas.openxmlformats.org/officeDocument/2006/relationships/image" Target="../media/image19.svg"/><Relationship Id="rId29" Type="http://schemas.openxmlformats.org/officeDocument/2006/relationships/image" Target="../media/image24.png"/><Relationship Id="rId30" Type="http://schemas.openxmlformats.org/officeDocument/2006/relationships/image" Target="../media/image25.svg"/><Relationship Id="rId31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svg"/><Relationship Id="rId4" Type="http://schemas.openxmlformats.org/officeDocument/2006/relationships/image" Target="../media/image21.png"/><Relationship Id="rId5" Type="http://schemas.openxmlformats.org/officeDocument/2006/relationships/image" Target="../media/image22.svg"/><Relationship Id="rId6" Type="http://schemas.openxmlformats.org/officeDocument/2006/relationships/image" Target="../media/image1.png"/><Relationship Id="rId7" Type="http://schemas.openxmlformats.org/officeDocument/2006/relationships/image" Target="../media/image14.png"/><Relationship Id="rId8" Type="http://schemas.openxmlformats.org/officeDocument/2006/relationships/image" Target="../media/image15.svg"/><Relationship Id="rId9" Type="http://schemas.openxmlformats.org/officeDocument/2006/relationships/image" Target="../media/image12.png"/><Relationship Id="rId10" Type="http://schemas.openxmlformats.org/officeDocument/2006/relationships/image" Target="../media/image13.svg"/><Relationship Id="rId11" Type="http://schemas.openxmlformats.org/officeDocument/2006/relationships/image" Target="../media/image31.png"/><Relationship Id="rId12" Type="http://schemas.openxmlformats.org/officeDocument/2006/relationships/image" Target="../media/image32.svg"/><Relationship Id="rId13" Type="http://schemas.openxmlformats.org/officeDocument/2006/relationships/image" Target="../media/image33.png"/><Relationship Id="rId14" Type="http://schemas.openxmlformats.org/officeDocument/2006/relationships/image" Target="../media/image34.sv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svg"/><Relationship Id="rId18" Type="http://schemas.openxmlformats.org/officeDocument/2006/relationships/image" Target="../media/image72.png"/><Relationship Id="rId19" Type="http://schemas.openxmlformats.org/officeDocument/2006/relationships/image" Target="../media/image73.svg"/><Relationship Id="rId20" Type="http://schemas.openxmlformats.org/officeDocument/2006/relationships/image" Target="../media/image2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3" Type="http://schemas.openxmlformats.org/officeDocument/2006/relationships/image" Target="../media/image75.svg"/><Relationship Id="rId4" Type="http://schemas.openxmlformats.org/officeDocument/2006/relationships/image" Target="../media/image26.png"/><Relationship Id="rId5" Type="http://schemas.openxmlformats.org/officeDocument/2006/relationships/image" Target="../media/image27.svg"/><Relationship Id="rId6" Type="http://schemas.openxmlformats.org/officeDocument/2006/relationships/image" Target="../media/image76.png"/><Relationship Id="rId7" Type="http://schemas.openxmlformats.org/officeDocument/2006/relationships/image" Target="../media/image77.svg"/><Relationship Id="rId8" Type="http://schemas.openxmlformats.org/officeDocument/2006/relationships/image" Target="../media/image78.png"/><Relationship Id="rId9" Type="http://schemas.openxmlformats.org/officeDocument/2006/relationships/image" Target="../media/image79.svg"/><Relationship Id="rId10" Type="http://schemas.openxmlformats.org/officeDocument/2006/relationships/image" Target="../media/image80.png"/><Relationship Id="rId11" Type="http://schemas.openxmlformats.org/officeDocument/2006/relationships/image" Target="../media/image81.svg"/><Relationship Id="rId12" Type="http://schemas.openxmlformats.org/officeDocument/2006/relationships/image" Target="../media/image82.jpeg"/><Relationship Id="rId13" Type="http://schemas.openxmlformats.org/officeDocument/2006/relationships/image" Target="../media/image63.png"/><Relationship Id="rId14" Type="http://schemas.openxmlformats.org/officeDocument/2006/relationships/image" Target="../media/image64.svg"/><Relationship Id="rId15" Type="http://schemas.openxmlformats.org/officeDocument/2006/relationships/image" Target="../media/image41.png"/><Relationship Id="rId16" Type="http://schemas.openxmlformats.org/officeDocument/2006/relationships/image" Target="../media/image42.svg"/><Relationship Id="rId17" Type="http://schemas.openxmlformats.org/officeDocument/2006/relationships/image" Target="../media/image20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3" Type="http://schemas.openxmlformats.org/officeDocument/2006/relationships/image" Target="../media/image75.svg"/><Relationship Id="rId4" Type="http://schemas.openxmlformats.org/officeDocument/2006/relationships/image" Target="../media/image26.png"/><Relationship Id="rId5" Type="http://schemas.openxmlformats.org/officeDocument/2006/relationships/image" Target="../media/image27.svg"/><Relationship Id="rId6" Type="http://schemas.openxmlformats.org/officeDocument/2006/relationships/image" Target="../media/image76.png"/><Relationship Id="rId7" Type="http://schemas.openxmlformats.org/officeDocument/2006/relationships/image" Target="../media/image77.svg"/><Relationship Id="rId8" Type="http://schemas.openxmlformats.org/officeDocument/2006/relationships/image" Target="../media/image78.png"/><Relationship Id="rId9" Type="http://schemas.openxmlformats.org/officeDocument/2006/relationships/image" Target="../media/image79.svg"/><Relationship Id="rId10" Type="http://schemas.openxmlformats.org/officeDocument/2006/relationships/image" Target="../media/image80.png"/><Relationship Id="rId11" Type="http://schemas.openxmlformats.org/officeDocument/2006/relationships/image" Target="../media/image81.svg"/><Relationship Id="rId12" Type="http://schemas.openxmlformats.org/officeDocument/2006/relationships/image" Target="../media/image82.jpeg"/><Relationship Id="rId13" Type="http://schemas.openxmlformats.org/officeDocument/2006/relationships/image" Target="../media/image63.png"/><Relationship Id="rId14" Type="http://schemas.openxmlformats.org/officeDocument/2006/relationships/image" Target="../media/image64.svg"/><Relationship Id="rId15" Type="http://schemas.openxmlformats.org/officeDocument/2006/relationships/image" Target="../media/image41.png"/><Relationship Id="rId16" Type="http://schemas.openxmlformats.org/officeDocument/2006/relationships/image" Target="../media/image42.svg"/><Relationship Id="rId17" Type="http://schemas.openxmlformats.org/officeDocument/2006/relationships/image" Target="../media/image2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Relationship Id="rId3" Type="http://schemas.openxmlformats.org/officeDocument/2006/relationships/image" Target="../media/image84.svg"/><Relationship Id="rId4" Type="http://schemas.openxmlformats.org/officeDocument/2006/relationships/image" Target="../media/image26.png"/><Relationship Id="rId5" Type="http://schemas.openxmlformats.org/officeDocument/2006/relationships/image" Target="../media/image27.svg"/><Relationship Id="rId6" Type="http://schemas.openxmlformats.org/officeDocument/2006/relationships/image" Target="../media/image76.png"/><Relationship Id="rId7" Type="http://schemas.openxmlformats.org/officeDocument/2006/relationships/image" Target="../media/image77.svg"/><Relationship Id="rId8" Type="http://schemas.openxmlformats.org/officeDocument/2006/relationships/image" Target="../media/image78.png"/><Relationship Id="rId9" Type="http://schemas.openxmlformats.org/officeDocument/2006/relationships/image" Target="../media/image79.svg"/><Relationship Id="rId10" Type="http://schemas.openxmlformats.org/officeDocument/2006/relationships/image" Target="../media/image80.png"/><Relationship Id="rId11" Type="http://schemas.openxmlformats.org/officeDocument/2006/relationships/image" Target="../media/image81.svg"/><Relationship Id="rId12" Type="http://schemas.openxmlformats.org/officeDocument/2006/relationships/image" Target="../media/image82.jpeg"/><Relationship Id="rId13" Type="http://schemas.openxmlformats.org/officeDocument/2006/relationships/image" Target="../media/image63.png"/><Relationship Id="rId14" Type="http://schemas.openxmlformats.org/officeDocument/2006/relationships/image" Target="../media/image64.svg"/><Relationship Id="rId15" Type="http://schemas.openxmlformats.org/officeDocument/2006/relationships/image" Target="../media/image41.png"/><Relationship Id="rId16" Type="http://schemas.openxmlformats.org/officeDocument/2006/relationships/image" Target="../media/image42.svg"/><Relationship Id="rId17" Type="http://schemas.openxmlformats.org/officeDocument/2006/relationships/image" Target="../media/image20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Relationship Id="rId3" Type="http://schemas.openxmlformats.org/officeDocument/2006/relationships/image" Target="../media/image84.svg"/><Relationship Id="rId4" Type="http://schemas.openxmlformats.org/officeDocument/2006/relationships/image" Target="../media/image26.png"/><Relationship Id="rId5" Type="http://schemas.openxmlformats.org/officeDocument/2006/relationships/image" Target="../media/image27.svg"/><Relationship Id="rId6" Type="http://schemas.openxmlformats.org/officeDocument/2006/relationships/image" Target="../media/image76.png"/><Relationship Id="rId7" Type="http://schemas.openxmlformats.org/officeDocument/2006/relationships/image" Target="../media/image77.svg"/><Relationship Id="rId8" Type="http://schemas.openxmlformats.org/officeDocument/2006/relationships/image" Target="../media/image78.png"/><Relationship Id="rId9" Type="http://schemas.openxmlformats.org/officeDocument/2006/relationships/image" Target="../media/image79.svg"/><Relationship Id="rId10" Type="http://schemas.openxmlformats.org/officeDocument/2006/relationships/image" Target="../media/image80.png"/><Relationship Id="rId11" Type="http://schemas.openxmlformats.org/officeDocument/2006/relationships/image" Target="../media/image81.svg"/><Relationship Id="rId12" Type="http://schemas.openxmlformats.org/officeDocument/2006/relationships/image" Target="../media/image82.jpeg"/><Relationship Id="rId13" Type="http://schemas.openxmlformats.org/officeDocument/2006/relationships/image" Target="../media/image63.png"/><Relationship Id="rId14" Type="http://schemas.openxmlformats.org/officeDocument/2006/relationships/image" Target="../media/image64.svg"/><Relationship Id="rId15" Type="http://schemas.openxmlformats.org/officeDocument/2006/relationships/image" Target="../media/image41.png"/><Relationship Id="rId16" Type="http://schemas.openxmlformats.org/officeDocument/2006/relationships/image" Target="../media/image42.svg"/><Relationship Id="rId17" Type="http://schemas.openxmlformats.org/officeDocument/2006/relationships/image" Target="../media/image2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svg"/><Relationship Id="rId4" Type="http://schemas.openxmlformats.org/officeDocument/2006/relationships/image" Target="../media/image21.png"/><Relationship Id="rId5" Type="http://schemas.openxmlformats.org/officeDocument/2006/relationships/image" Target="../media/image22.svg"/><Relationship Id="rId6" Type="http://schemas.openxmlformats.org/officeDocument/2006/relationships/image" Target="../media/image1.png"/><Relationship Id="rId7" Type="http://schemas.openxmlformats.org/officeDocument/2006/relationships/image" Target="../media/image14.png"/><Relationship Id="rId8" Type="http://schemas.openxmlformats.org/officeDocument/2006/relationships/image" Target="../media/image15.svg"/><Relationship Id="rId9" Type="http://schemas.openxmlformats.org/officeDocument/2006/relationships/image" Target="../media/image12.png"/><Relationship Id="rId10" Type="http://schemas.openxmlformats.org/officeDocument/2006/relationships/image" Target="../media/image13.svg"/><Relationship Id="rId11" Type="http://schemas.openxmlformats.org/officeDocument/2006/relationships/image" Target="../media/image31.png"/><Relationship Id="rId12" Type="http://schemas.openxmlformats.org/officeDocument/2006/relationships/image" Target="../media/image32.svg"/><Relationship Id="rId13" Type="http://schemas.openxmlformats.org/officeDocument/2006/relationships/image" Target="../media/image33.png"/><Relationship Id="rId14" Type="http://schemas.openxmlformats.org/officeDocument/2006/relationships/image" Target="../media/image34.sv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svg"/><Relationship Id="rId18" Type="http://schemas.openxmlformats.org/officeDocument/2006/relationships/image" Target="../media/image72.png"/><Relationship Id="rId19" Type="http://schemas.openxmlformats.org/officeDocument/2006/relationships/image" Target="../media/image73.svg"/><Relationship Id="rId20" Type="http://schemas.openxmlformats.org/officeDocument/2006/relationships/image" Target="../media/image20.pn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9270714" y="5039253"/>
            <a:ext cx="5077099" cy="533095"/>
          </a:xfrm>
          <a:custGeom>
            <a:avLst/>
            <a:gdLst/>
            <a:ahLst/>
            <a:cxnLst/>
            <a:rect r="r" b="b" t="t" l="l"/>
            <a:pathLst>
              <a:path h="533095" w="5077099">
                <a:moveTo>
                  <a:pt x="0" y="0"/>
                </a:moveTo>
                <a:lnTo>
                  <a:pt x="5077099" y="0"/>
                </a:lnTo>
                <a:lnTo>
                  <a:pt x="5077099" y="533095"/>
                </a:lnTo>
                <a:lnTo>
                  <a:pt x="0" y="53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3699433" y="-842058"/>
            <a:ext cx="11971116" cy="11971116"/>
          </a:xfrm>
          <a:custGeom>
            <a:avLst/>
            <a:gdLst/>
            <a:ahLst/>
            <a:cxnLst/>
            <a:rect r="r" b="b" t="t" l="l"/>
            <a:pathLst>
              <a:path h="11971116" w="11971116">
                <a:moveTo>
                  <a:pt x="0" y="0"/>
                </a:moveTo>
                <a:lnTo>
                  <a:pt x="11971115" y="0"/>
                </a:lnTo>
                <a:lnTo>
                  <a:pt x="11971115" y="11971116"/>
                </a:lnTo>
                <a:lnTo>
                  <a:pt x="0" y="119711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4931" t="-7088" r="-24281" b="-60385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true" rot="0">
            <a:off x="12202365" y="-984514"/>
            <a:ext cx="2915977" cy="4722230"/>
          </a:xfrm>
          <a:custGeom>
            <a:avLst/>
            <a:gdLst/>
            <a:ahLst/>
            <a:cxnLst/>
            <a:rect r="r" b="b" t="t" l="l"/>
            <a:pathLst>
              <a:path h="4722230" w="2915977">
                <a:moveTo>
                  <a:pt x="0" y="4722230"/>
                </a:moveTo>
                <a:lnTo>
                  <a:pt x="2915977" y="4722230"/>
                </a:lnTo>
                <a:lnTo>
                  <a:pt x="2915977" y="0"/>
                </a:lnTo>
                <a:lnTo>
                  <a:pt x="0" y="0"/>
                </a:lnTo>
                <a:lnTo>
                  <a:pt x="0" y="472223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12075811" y="1937921"/>
            <a:ext cx="6356590" cy="7469209"/>
            <a:chOff x="0" y="0"/>
            <a:chExt cx="69172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1725" cy="812800"/>
            </a:xfrm>
            <a:custGeom>
              <a:avLst/>
              <a:gdLst/>
              <a:ahLst/>
              <a:cxnLst/>
              <a:rect r="r" b="b" t="t" l="l"/>
              <a:pathLst>
                <a:path h="812800" w="691725">
                  <a:moveTo>
                    <a:pt x="121794" y="0"/>
                  </a:moveTo>
                  <a:lnTo>
                    <a:pt x="569931" y="0"/>
                  </a:lnTo>
                  <a:cubicBezTo>
                    <a:pt x="602233" y="0"/>
                    <a:pt x="633211" y="12832"/>
                    <a:pt x="656052" y="35673"/>
                  </a:cubicBezTo>
                  <a:cubicBezTo>
                    <a:pt x="678893" y="58513"/>
                    <a:pt x="691725" y="89492"/>
                    <a:pt x="691725" y="121794"/>
                  </a:cubicBezTo>
                  <a:lnTo>
                    <a:pt x="691725" y="691006"/>
                  </a:lnTo>
                  <a:cubicBezTo>
                    <a:pt x="691725" y="723308"/>
                    <a:pt x="678893" y="754287"/>
                    <a:pt x="656052" y="777127"/>
                  </a:cubicBezTo>
                  <a:cubicBezTo>
                    <a:pt x="633211" y="799968"/>
                    <a:pt x="602233" y="812800"/>
                    <a:pt x="569931" y="812800"/>
                  </a:cubicBezTo>
                  <a:lnTo>
                    <a:pt x="121794" y="812800"/>
                  </a:lnTo>
                  <a:cubicBezTo>
                    <a:pt x="89492" y="812800"/>
                    <a:pt x="58513" y="799968"/>
                    <a:pt x="35673" y="777127"/>
                  </a:cubicBezTo>
                  <a:cubicBezTo>
                    <a:pt x="12832" y="754287"/>
                    <a:pt x="0" y="723308"/>
                    <a:pt x="0" y="691006"/>
                  </a:cubicBezTo>
                  <a:lnTo>
                    <a:pt x="0" y="121794"/>
                  </a:lnTo>
                  <a:cubicBezTo>
                    <a:pt x="0" y="89492"/>
                    <a:pt x="12832" y="58513"/>
                    <a:pt x="35673" y="35673"/>
                  </a:cubicBezTo>
                  <a:cubicBezTo>
                    <a:pt x="58513" y="12832"/>
                    <a:pt x="89492" y="0"/>
                    <a:pt x="121794" y="0"/>
                  </a:cubicBezTo>
                  <a:close/>
                </a:path>
              </a:pathLst>
            </a:custGeom>
            <a:blipFill>
              <a:blip r:embed="rId7"/>
              <a:stretch>
                <a:fillRect l="-41771" t="0" r="-34264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891550" y="4412369"/>
            <a:ext cx="4902280" cy="4833589"/>
          </a:xfrm>
          <a:custGeom>
            <a:avLst/>
            <a:gdLst/>
            <a:ahLst/>
            <a:cxnLst/>
            <a:rect r="r" b="b" t="t" l="l"/>
            <a:pathLst>
              <a:path h="4833589" w="4902280">
                <a:moveTo>
                  <a:pt x="0" y="0"/>
                </a:moveTo>
                <a:lnTo>
                  <a:pt x="4902281" y="0"/>
                </a:lnTo>
                <a:lnTo>
                  <a:pt x="4902281" y="4833589"/>
                </a:lnTo>
                <a:lnTo>
                  <a:pt x="0" y="48335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69593" t="0" r="0" b="-401144"/>
            </a:stretch>
          </a:blipFill>
        </p:spPr>
        <p:txBody>
          <a:bodyPr/>
          <a:p/>
        </p:txBody>
      </p:sp>
      <p:grpSp>
        <p:nvGrpSpPr>
          <p:cNvPr name="Group 8" id="8"/>
          <p:cNvGrpSpPr/>
          <p:nvPr/>
        </p:nvGrpSpPr>
        <p:grpSpPr>
          <a:xfrm rot="0">
            <a:off x="9176448" y="4662922"/>
            <a:ext cx="4332484" cy="433248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36902" t="0" r="-13003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639609" y="7041925"/>
            <a:ext cx="2965778" cy="706390"/>
          </a:xfrm>
          <a:custGeom>
            <a:avLst/>
            <a:gdLst/>
            <a:ahLst/>
            <a:cxnLst/>
            <a:rect r="r" b="b" t="t" l="l"/>
            <a:pathLst>
              <a:path h="706390" w="2965778">
                <a:moveTo>
                  <a:pt x="0" y="0"/>
                </a:moveTo>
                <a:lnTo>
                  <a:pt x="2965778" y="0"/>
                </a:lnTo>
                <a:lnTo>
                  <a:pt x="2965778" y="706390"/>
                </a:lnTo>
                <a:lnTo>
                  <a:pt x="0" y="7063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22814" t="-58970" r="-10364" b="-91948"/>
            </a:stretch>
          </a:blipFill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0">
            <a:off x="10294248" y="1537700"/>
            <a:ext cx="607278" cy="187615"/>
          </a:xfrm>
          <a:custGeom>
            <a:avLst/>
            <a:gdLst/>
            <a:ahLst/>
            <a:cxnLst/>
            <a:rect r="r" b="b" t="t" l="l"/>
            <a:pathLst>
              <a:path h="187615" w="607278">
                <a:moveTo>
                  <a:pt x="0" y="0"/>
                </a:moveTo>
                <a:lnTo>
                  <a:pt x="607278" y="0"/>
                </a:lnTo>
                <a:lnTo>
                  <a:pt x="607278" y="187614"/>
                </a:lnTo>
                <a:lnTo>
                  <a:pt x="0" y="18761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8013" t="0" r="-57816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-5400000">
            <a:off x="10295151" y="1537877"/>
            <a:ext cx="605473" cy="187260"/>
          </a:xfrm>
          <a:custGeom>
            <a:avLst/>
            <a:gdLst/>
            <a:ahLst/>
            <a:cxnLst/>
            <a:rect r="r" b="b" t="t" l="l"/>
            <a:pathLst>
              <a:path h="187260" w="605473">
                <a:moveTo>
                  <a:pt x="0" y="0"/>
                </a:moveTo>
                <a:lnTo>
                  <a:pt x="605473" y="0"/>
                </a:lnTo>
                <a:lnTo>
                  <a:pt x="605473" y="187260"/>
                </a:lnTo>
                <a:lnTo>
                  <a:pt x="0" y="18726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24033" t="-107723" r="-4438" b="-1529"/>
            </a:stretch>
          </a:blipFill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636396" y="8160697"/>
            <a:ext cx="469864" cy="145161"/>
          </a:xfrm>
          <a:custGeom>
            <a:avLst/>
            <a:gdLst/>
            <a:ahLst/>
            <a:cxnLst/>
            <a:rect r="r" b="b" t="t" l="l"/>
            <a:pathLst>
              <a:path h="145161" w="469864">
                <a:moveTo>
                  <a:pt x="0" y="0"/>
                </a:moveTo>
                <a:lnTo>
                  <a:pt x="469863" y="0"/>
                </a:lnTo>
                <a:lnTo>
                  <a:pt x="469863" y="145161"/>
                </a:lnTo>
                <a:lnTo>
                  <a:pt x="0" y="1451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8013" t="0" r="-57816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-5400000">
            <a:off x="637094" y="8160834"/>
            <a:ext cx="468468" cy="144887"/>
          </a:xfrm>
          <a:custGeom>
            <a:avLst/>
            <a:gdLst/>
            <a:ahLst/>
            <a:cxnLst/>
            <a:rect r="r" b="b" t="t" l="l"/>
            <a:pathLst>
              <a:path h="144887" w="468468">
                <a:moveTo>
                  <a:pt x="0" y="0"/>
                </a:moveTo>
                <a:lnTo>
                  <a:pt x="468467" y="0"/>
                </a:lnTo>
                <a:lnTo>
                  <a:pt x="468467" y="144887"/>
                </a:lnTo>
                <a:lnTo>
                  <a:pt x="0" y="14488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24033" t="-107723" r="-4438" b="-1529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0">
            <a:off x="7985594" y="6829164"/>
            <a:ext cx="608081" cy="688158"/>
          </a:xfrm>
          <a:custGeom>
            <a:avLst/>
            <a:gdLst/>
            <a:ahLst/>
            <a:cxnLst/>
            <a:rect r="r" b="b" t="t" l="l"/>
            <a:pathLst>
              <a:path h="688158" w="608081">
                <a:moveTo>
                  <a:pt x="0" y="0"/>
                </a:moveTo>
                <a:lnTo>
                  <a:pt x="608081" y="0"/>
                </a:lnTo>
                <a:lnTo>
                  <a:pt x="608081" y="688157"/>
                </a:lnTo>
                <a:lnTo>
                  <a:pt x="0" y="68815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6" id="16"/>
          <p:cNvSpPr/>
          <p:nvPr/>
        </p:nvSpPr>
        <p:spPr>
          <a:xfrm flipH="false" flipV="false" rot="0">
            <a:off x="8119695" y="7041925"/>
            <a:ext cx="339880" cy="262634"/>
          </a:xfrm>
          <a:custGeom>
            <a:avLst/>
            <a:gdLst/>
            <a:ahLst/>
            <a:cxnLst/>
            <a:rect r="r" b="b" t="t" l="l"/>
            <a:pathLst>
              <a:path h="262634" w="339880">
                <a:moveTo>
                  <a:pt x="0" y="0"/>
                </a:moveTo>
                <a:lnTo>
                  <a:pt x="339879" y="0"/>
                </a:lnTo>
                <a:lnTo>
                  <a:pt x="339879" y="262635"/>
                </a:lnTo>
                <a:lnTo>
                  <a:pt x="0" y="26263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-10840" t="-27265" r="-10729" b="-30060"/>
            </a:stretch>
          </a:blipFill>
        </p:spPr>
        <p:txBody>
          <a:bodyPr/>
          <a:p/>
        </p:txBody>
      </p:sp>
      <p:sp>
        <p:nvSpPr>
          <p:cNvPr name="Freeform 17" id="17"/>
          <p:cNvSpPr/>
          <p:nvPr/>
        </p:nvSpPr>
        <p:spPr>
          <a:xfrm flipH="false" flipV="false" rot="0">
            <a:off x="1230903" y="1274050"/>
            <a:ext cx="4258893" cy="660193"/>
          </a:xfrm>
          <a:custGeom>
            <a:avLst/>
            <a:gdLst/>
            <a:ahLst/>
            <a:cxnLst/>
            <a:rect r="r" b="b" t="t" l="l"/>
            <a:pathLst>
              <a:path h="660193" w="4258893">
                <a:moveTo>
                  <a:pt x="0" y="0"/>
                </a:moveTo>
                <a:lnTo>
                  <a:pt x="4258894" y="0"/>
                </a:lnTo>
                <a:lnTo>
                  <a:pt x="4258894" y="660193"/>
                </a:lnTo>
                <a:lnTo>
                  <a:pt x="0" y="66019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8" id="18"/>
          <p:cNvSpPr txBox="true"/>
          <p:nvPr/>
        </p:nvSpPr>
        <p:spPr>
          <a:xfrm rot="0">
            <a:off x="1252633" y="2883030"/>
            <a:ext cx="10090058" cy="136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1"/>
              </a:lnSpc>
            </a:pPr>
            <a:r>
              <a:rPr lang="en-US" sz="9227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Your Protection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2633" y="5749632"/>
            <a:ext cx="7448418" cy="816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370" i="true" b="true">
                <a:solidFill>
                  <a:srgbClr val="17273F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malcolm</a:t>
            </a:r>
            <a:r>
              <a:rPr lang="en-US" sz="2370" i="true">
                <a:solidFill>
                  <a:srgbClr val="17273F"/>
                </a:solidFill>
                <a:latin typeface="Garet Italics"/>
                <a:ea typeface="Garet Italics"/>
                <a:cs typeface="Garet Italics"/>
                <a:sym typeface="Garet Italics"/>
              </a:rPr>
              <a:t>’s </a:t>
            </a:r>
          </a:p>
          <a:p>
            <a:pPr algn="l">
              <a:lnSpc>
                <a:spcPts val="3318"/>
              </a:lnSpc>
            </a:pPr>
            <a:r>
              <a:rPr lang="en-US" sz="2370" i="true">
                <a:solidFill>
                  <a:srgbClr val="17273F"/>
                </a:solidFill>
                <a:latin typeface="Garet Italics"/>
                <a:ea typeface="Garet Italics"/>
                <a:cs typeface="Garet Italics"/>
                <a:sym typeface="Garet Italics"/>
              </a:rPr>
              <a:t>Personal Protection Recommendations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2633" y="4281627"/>
            <a:ext cx="8847395" cy="136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1"/>
              </a:lnSpc>
            </a:pPr>
            <a:r>
              <a:rPr lang="en-US" sz="9227" b="true">
                <a:solidFill>
                  <a:srgbClr val="C41E3A"/>
                </a:solidFill>
                <a:latin typeface="Garet Bold"/>
                <a:ea typeface="Garet Bold"/>
                <a:cs typeface="Garet Bold"/>
                <a:sym typeface="Garet Bold"/>
              </a:rPr>
              <a:t>Our Priority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0903" y="7166609"/>
            <a:ext cx="2676165" cy="409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2420">
                <a:solidFill>
                  <a:srgbClr val="17273F"/>
                </a:solidFill>
                <a:latin typeface="Garet"/>
                <a:ea typeface="Garet"/>
                <a:cs typeface="Garet"/>
                <a:sym typeface="Garet"/>
              </a:rPr>
              <a:t>Presented by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93901" y="7166609"/>
            <a:ext cx="2857195" cy="39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7"/>
              </a:lnSpc>
            </a:pPr>
            <a:r>
              <a:rPr lang="en-US" sz="231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Malcolm Gibb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7408" y="0"/>
            <a:ext cx="10942732" cy="12802002"/>
          </a:xfrm>
          <a:custGeom>
            <a:avLst/>
            <a:gdLst/>
            <a:ahLst/>
            <a:cxnLst/>
            <a:rect r="r" b="b" t="t" l="l"/>
            <a:pathLst>
              <a:path h="12802002" w="10942732">
                <a:moveTo>
                  <a:pt x="0" y="0"/>
                </a:moveTo>
                <a:lnTo>
                  <a:pt x="10942732" y="0"/>
                </a:lnTo>
                <a:lnTo>
                  <a:pt x="10942732" y="12802002"/>
                </a:lnTo>
                <a:lnTo>
                  <a:pt x="0" y="12802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5783" t="0" r="-13504" b="-3580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7980406" y="-790645"/>
            <a:ext cx="1949836" cy="3157630"/>
          </a:xfrm>
          <a:custGeom>
            <a:avLst/>
            <a:gdLst/>
            <a:ahLst/>
            <a:cxnLst/>
            <a:rect r="r" b="b" t="t" l="l"/>
            <a:pathLst>
              <a:path h="3157630" w="1949836">
                <a:moveTo>
                  <a:pt x="0" y="0"/>
                </a:moveTo>
                <a:lnTo>
                  <a:pt x="1949837" y="0"/>
                </a:lnTo>
                <a:lnTo>
                  <a:pt x="1949837" y="3157630"/>
                </a:lnTo>
                <a:lnTo>
                  <a:pt x="0" y="3157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0">
            <a:off x="14129631" y="132173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0">
            <a:off x="14661627" y="132173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0">
            <a:off x="14841304" y="772789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15373300" y="772789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0">
            <a:off x="12419565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0">
            <a:off x="12685361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0">
            <a:off x="12951157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0">
            <a:off x="13216953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13482750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12419565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2685361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0">
            <a:off x="12951157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6" id="16"/>
          <p:cNvSpPr/>
          <p:nvPr/>
        </p:nvSpPr>
        <p:spPr>
          <a:xfrm flipH="false" flipV="false" rot="0">
            <a:off x="13216953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7" id="17"/>
          <p:cNvSpPr/>
          <p:nvPr/>
        </p:nvSpPr>
        <p:spPr>
          <a:xfrm flipH="false" flipV="false" rot="0">
            <a:off x="13482750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8" id="18"/>
          <p:cNvSpPr/>
          <p:nvPr/>
        </p:nvSpPr>
        <p:spPr>
          <a:xfrm flipH="false" flipV="false" rot="0">
            <a:off x="12459587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9" id="19"/>
          <p:cNvSpPr/>
          <p:nvPr/>
        </p:nvSpPr>
        <p:spPr>
          <a:xfrm flipH="false" flipV="false" rot="0">
            <a:off x="12725383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0" id="20"/>
          <p:cNvSpPr/>
          <p:nvPr/>
        </p:nvSpPr>
        <p:spPr>
          <a:xfrm flipH="false" flipV="false" rot="0">
            <a:off x="12991179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1" id="21"/>
          <p:cNvSpPr/>
          <p:nvPr/>
        </p:nvSpPr>
        <p:spPr>
          <a:xfrm flipH="false" flipV="false" rot="0">
            <a:off x="13256976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2" id="22"/>
          <p:cNvSpPr/>
          <p:nvPr/>
        </p:nvSpPr>
        <p:spPr>
          <a:xfrm flipH="false" flipV="false" rot="0">
            <a:off x="13522772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3" id="23"/>
          <p:cNvSpPr/>
          <p:nvPr/>
        </p:nvSpPr>
        <p:spPr>
          <a:xfrm flipH="true" flipV="true" rot="0">
            <a:off x="14877959" y="7257373"/>
            <a:ext cx="5122036" cy="5122036"/>
          </a:xfrm>
          <a:custGeom>
            <a:avLst/>
            <a:gdLst/>
            <a:ahLst/>
            <a:cxnLst/>
            <a:rect r="r" b="b" t="t" l="l"/>
            <a:pathLst>
              <a:path h="5122036" w="5122036">
                <a:moveTo>
                  <a:pt x="5122036" y="5122035"/>
                </a:moveTo>
                <a:lnTo>
                  <a:pt x="0" y="5122035"/>
                </a:lnTo>
                <a:lnTo>
                  <a:pt x="0" y="0"/>
                </a:lnTo>
                <a:lnTo>
                  <a:pt x="5122036" y="0"/>
                </a:lnTo>
                <a:lnTo>
                  <a:pt x="5122036" y="5122035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2588" t="-569" r="-41954" b="-189479"/>
            </a:stretch>
          </a:blipFill>
        </p:spPr>
        <p:txBody>
          <a:bodyPr/>
          <a:p/>
        </p:txBody>
      </p:sp>
      <p:grpSp>
        <p:nvGrpSpPr>
          <p:cNvPr name="Group 24" id="24"/>
          <p:cNvGrpSpPr/>
          <p:nvPr/>
        </p:nvGrpSpPr>
        <p:grpSpPr>
          <a:xfrm rot="0">
            <a:off x="15197210" y="7624249"/>
            <a:ext cx="4483534" cy="448353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-89794" t="-36154" r="-40650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0006443" y="2159253"/>
            <a:ext cx="7984626" cy="72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4894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My Recommendations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31129" y="3279647"/>
            <a:ext cx="2921769" cy="37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2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Cover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7259300" y="1811213"/>
            <a:ext cx="583197" cy="180175"/>
          </a:xfrm>
          <a:custGeom>
            <a:avLst/>
            <a:gdLst/>
            <a:ahLst/>
            <a:cxnLst/>
            <a:rect r="r" b="b" t="t" l="l"/>
            <a:pathLst>
              <a:path h="180175" w="583197">
                <a:moveTo>
                  <a:pt x="0" y="0"/>
                </a:moveTo>
                <a:lnTo>
                  <a:pt x="583197" y="0"/>
                </a:lnTo>
                <a:lnTo>
                  <a:pt x="583197" y="180175"/>
                </a:lnTo>
                <a:lnTo>
                  <a:pt x="0" y="1801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8013" t="0" r="-57816" b="0"/>
            </a:stretch>
          </a:blipFill>
        </p:spPr>
        <p:txBody>
          <a:bodyPr/>
          <a:p/>
        </p:txBody>
      </p:sp>
      <p:sp>
        <p:nvSpPr>
          <p:cNvPr name="Freeform 29" id="29"/>
          <p:cNvSpPr/>
          <p:nvPr/>
        </p:nvSpPr>
        <p:spPr>
          <a:xfrm flipH="false" flipV="false" rot="-5400000">
            <a:off x="17260166" y="1811383"/>
            <a:ext cx="581464" cy="179835"/>
          </a:xfrm>
          <a:custGeom>
            <a:avLst/>
            <a:gdLst/>
            <a:ahLst/>
            <a:cxnLst/>
            <a:rect r="r" b="b" t="t" l="l"/>
            <a:pathLst>
              <a:path h="179835" w="581464">
                <a:moveTo>
                  <a:pt x="0" y="0"/>
                </a:moveTo>
                <a:lnTo>
                  <a:pt x="581464" y="0"/>
                </a:lnTo>
                <a:lnTo>
                  <a:pt x="581464" y="179835"/>
                </a:lnTo>
                <a:lnTo>
                  <a:pt x="0" y="1798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24033" t="-107723" r="-4438" b="-1529"/>
            </a:stretch>
          </a:blipFill>
        </p:spPr>
        <p:txBody>
          <a:bodyPr/>
          <a:p/>
        </p:txBody>
      </p:sp>
      <p:sp>
        <p:nvSpPr>
          <p:cNvPr name="TextBox 30" id="30"/>
          <p:cNvSpPr txBox="true"/>
          <p:nvPr/>
        </p:nvSpPr>
        <p:spPr>
          <a:xfrm rot="0">
            <a:off x="1079649" y="1057275"/>
            <a:ext cx="6824557" cy="2856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8"/>
              </a:lnSpc>
            </a:pPr>
            <a:r>
              <a:rPr lang="en-US" sz="6494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Life &amp; Critical Illness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3000407" y="1028700"/>
            <a:ext cx="4258893" cy="660193"/>
          </a:xfrm>
          <a:custGeom>
            <a:avLst/>
            <a:gdLst/>
            <a:ahLst/>
            <a:cxnLst/>
            <a:rect r="r" b="b" t="t" l="l"/>
            <a:pathLst>
              <a:path h="660193" w="4258893">
                <a:moveTo>
                  <a:pt x="0" y="0"/>
                </a:moveTo>
                <a:lnTo>
                  <a:pt x="4258893" y="0"/>
                </a:lnTo>
                <a:lnTo>
                  <a:pt x="4258893" y="660193"/>
                </a:lnTo>
                <a:lnTo>
                  <a:pt x="0" y="6601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32" id="32"/>
          <p:cNvSpPr txBox="true"/>
          <p:nvPr/>
        </p:nvSpPr>
        <p:spPr>
          <a:xfrm rot="0">
            <a:off x="1079649" y="3033910"/>
            <a:ext cx="7028224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DFD3D3"/>
                </a:solidFill>
                <a:latin typeface="Garet Bold"/>
                <a:ea typeface="Garet Bold"/>
                <a:cs typeface="Garet Bold"/>
                <a:sym typeface="Garet Bold"/>
              </a:rPr>
              <a:t>Protecting you &amp; your loved ones in the event of a serious illness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031129" y="3990169"/>
            <a:ext cx="213765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Provider: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031129" y="4428382"/>
            <a:ext cx="283987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Sum Assured: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031129" y="4862179"/>
            <a:ext cx="283987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Term: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031129" y="5295976"/>
            <a:ext cx="283987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Cover Type: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006443" y="5685883"/>
            <a:ext cx="283987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Basis: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402599" y="4040380"/>
            <a:ext cx="2783638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b="true" sz="1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Aviva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402599" y="4478593"/>
            <a:ext cx="3324704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£</a:t>
            </a: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{{life_2_sum_assured}}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402599" y="4916743"/>
            <a:ext cx="2783638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25 years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402599" y="5346187"/>
            <a:ext cx="2783638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Upgraded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402599" y="5766059"/>
            <a:ext cx="3439014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Decreasing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006443" y="7095924"/>
            <a:ext cx="2921769" cy="37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2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Monthly Premium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10006443" y="7689938"/>
            <a:ext cx="3270153" cy="1568362"/>
            <a:chOff x="0" y="0"/>
            <a:chExt cx="861275" cy="41306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61275" cy="413067"/>
            </a:xfrm>
            <a:custGeom>
              <a:avLst/>
              <a:gdLst/>
              <a:ahLst/>
              <a:cxnLst/>
              <a:rect r="r" b="b" t="t" l="l"/>
              <a:pathLst>
                <a:path h="413067" w="861275">
                  <a:moveTo>
                    <a:pt x="40247" y="0"/>
                  </a:moveTo>
                  <a:lnTo>
                    <a:pt x="821028" y="0"/>
                  </a:lnTo>
                  <a:cubicBezTo>
                    <a:pt x="843256" y="0"/>
                    <a:pt x="861275" y="18019"/>
                    <a:pt x="861275" y="40247"/>
                  </a:cubicBezTo>
                  <a:lnTo>
                    <a:pt x="861275" y="372820"/>
                  </a:lnTo>
                  <a:cubicBezTo>
                    <a:pt x="861275" y="395048"/>
                    <a:pt x="843256" y="413067"/>
                    <a:pt x="821028" y="413067"/>
                  </a:cubicBezTo>
                  <a:lnTo>
                    <a:pt x="40247" y="413067"/>
                  </a:lnTo>
                  <a:cubicBezTo>
                    <a:pt x="18019" y="413067"/>
                    <a:pt x="0" y="395048"/>
                    <a:pt x="0" y="372820"/>
                  </a:cubicBezTo>
                  <a:lnTo>
                    <a:pt x="0" y="40247"/>
                  </a:lnTo>
                  <a:cubicBezTo>
                    <a:pt x="0" y="18019"/>
                    <a:pt x="18019" y="0"/>
                    <a:pt x="40247" y="0"/>
                  </a:cubicBezTo>
                  <a:close/>
                </a:path>
              </a:pathLst>
            </a:custGeom>
            <a:solidFill>
              <a:srgbClr val="17273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9525"/>
              <a:ext cx="861275" cy="422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8970885" y="8170806"/>
            <a:ext cx="5313840" cy="53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£</a:t>
            </a:r>
            <a:r>
              <a:rPr lang="en-US" b="true" sz="320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62.63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47458" y="5779721"/>
            <a:ext cx="4839735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b="true" sz="21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Your Current Provisions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64091" y="7458276"/>
            <a:ext cx="483973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Your Risk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28700" y="7909205"/>
            <a:ext cx="7385606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{{your_risk}}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64091" y="4718299"/>
            <a:ext cx="7385606" cy="93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Age: </a:t>
            </a: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38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Job Status: </a:t>
            </a: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Auditor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Salary: £</a:t>
            </a: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27,248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47458" y="4258302"/>
            <a:ext cx="4839735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About You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0434" y="9978008"/>
            <a:ext cx="7385606" cy="207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2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Quote Ref: BQG0RJ3M55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64091" y="6228612"/>
            <a:ext cx="7385606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7408" y="0"/>
            <a:ext cx="10942732" cy="12802002"/>
          </a:xfrm>
          <a:custGeom>
            <a:avLst/>
            <a:gdLst/>
            <a:ahLst/>
            <a:cxnLst/>
            <a:rect r="r" b="b" t="t" l="l"/>
            <a:pathLst>
              <a:path h="12802002" w="10942732">
                <a:moveTo>
                  <a:pt x="0" y="0"/>
                </a:moveTo>
                <a:lnTo>
                  <a:pt x="10942732" y="0"/>
                </a:lnTo>
                <a:lnTo>
                  <a:pt x="10942732" y="12802002"/>
                </a:lnTo>
                <a:lnTo>
                  <a:pt x="0" y="12802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5783" t="0" r="-13504" b="-3580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7980406" y="-790645"/>
            <a:ext cx="1949836" cy="3157630"/>
          </a:xfrm>
          <a:custGeom>
            <a:avLst/>
            <a:gdLst/>
            <a:ahLst/>
            <a:cxnLst/>
            <a:rect r="r" b="b" t="t" l="l"/>
            <a:pathLst>
              <a:path h="3157630" w="1949836">
                <a:moveTo>
                  <a:pt x="0" y="0"/>
                </a:moveTo>
                <a:lnTo>
                  <a:pt x="1949837" y="0"/>
                </a:lnTo>
                <a:lnTo>
                  <a:pt x="1949837" y="3157630"/>
                </a:lnTo>
                <a:lnTo>
                  <a:pt x="0" y="3157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0">
            <a:off x="14129631" y="132173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0">
            <a:off x="14661627" y="132173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0">
            <a:off x="14841304" y="772789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15373300" y="772789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0">
            <a:off x="12419565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0">
            <a:off x="12685361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0">
            <a:off x="12951157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0">
            <a:off x="13216953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13482750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12419565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2685361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0">
            <a:off x="12951157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6" id="16"/>
          <p:cNvSpPr/>
          <p:nvPr/>
        </p:nvSpPr>
        <p:spPr>
          <a:xfrm flipH="false" flipV="false" rot="0">
            <a:off x="13216953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7" id="17"/>
          <p:cNvSpPr/>
          <p:nvPr/>
        </p:nvSpPr>
        <p:spPr>
          <a:xfrm flipH="false" flipV="false" rot="0">
            <a:off x="13482750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8" id="18"/>
          <p:cNvSpPr/>
          <p:nvPr/>
        </p:nvSpPr>
        <p:spPr>
          <a:xfrm flipH="false" flipV="false" rot="0">
            <a:off x="12459587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9" id="19"/>
          <p:cNvSpPr/>
          <p:nvPr/>
        </p:nvSpPr>
        <p:spPr>
          <a:xfrm flipH="false" flipV="false" rot="0">
            <a:off x="12725383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0" id="20"/>
          <p:cNvSpPr/>
          <p:nvPr/>
        </p:nvSpPr>
        <p:spPr>
          <a:xfrm flipH="false" flipV="false" rot="0">
            <a:off x="12991179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1" id="21"/>
          <p:cNvSpPr/>
          <p:nvPr/>
        </p:nvSpPr>
        <p:spPr>
          <a:xfrm flipH="false" flipV="false" rot="0">
            <a:off x="13256976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2" id="22"/>
          <p:cNvSpPr/>
          <p:nvPr/>
        </p:nvSpPr>
        <p:spPr>
          <a:xfrm flipH="false" flipV="false" rot="0">
            <a:off x="13522772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3" id="23"/>
          <p:cNvSpPr/>
          <p:nvPr/>
        </p:nvSpPr>
        <p:spPr>
          <a:xfrm flipH="true" flipV="true" rot="0">
            <a:off x="14877959" y="7257373"/>
            <a:ext cx="5122036" cy="5122036"/>
          </a:xfrm>
          <a:custGeom>
            <a:avLst/>
            <a:gdLst/>
            <a:ahLst/>
            <a:cxnLst/>
            <a:rect r="r" b="b" t="t" l="l"/>
            <a:pathLst>
              <a:path h="5122036" w="5122036">
                <a:moveTo>
                  <a:pt x="5122036" y="5122035"/>
                </a:moveTo>
                <a:lnTo>
                  <a:pt x="0" y="5122035"/>
                </a:lnTo>
                <a:lnTo>
                  <a:pt x="0" y="0"/>
                </a:lnTo>
                <a:lnTo>
                  <a:pt x="5122036" y="0"/>
                </a:lnTo>
                <a:lnTo>
                  <a:pt x="5122036" y="5122035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2588" t="-569" r="-41954" b="-189479"/>
            </a:stretch>
          </a:blipFill>
        </p:spPr>
        <p:txBody>
          <a:bodyPr/>
          <a:p/>
        </p:txBody>
      </p:sp>
      <p:grpSp>
        <p:nvGrpSpPr>
          <p:cNvPr name="Group 24" id="24"/>
          <p:cNvGrpSpPr/>
          <p:nvPr/>
        </p:nvGrpSpPr>
        <p:grpSpPr>
          <a:xfrm rot="0">
            <a:off x="15197210" y="7624249"/>
            <a:ext cx="4483534" cy="448353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-89794" t="-36154" r="-40650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0006443" y="2159253"/>
            <a:ext cx="7984626" cy="72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4894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My Recommendations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31129" y="3279647"/>
            <a:ext cx="2921769" cy="37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2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Your Cover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7259300" y="1811213"/>
            <a:ext cx="583197" cy="180175"/>
          </a:xfrm>
          <a:custGeom>
            <a:avLst/>
            <a:gdLst/>
            <a:ahLst/>
            <a:cxnLst/>
            <a:rect r="r" b="b" t="t" l="l"/>
            <a:pathLst>
              <a:path h="180175" w="583197">
                <a:moveTo>
                  <a:pt x="0" y="0"/>
                </a:moveTo>
                <a:lnTo>
                  <a:pt x="583197" y="0"/>
                </a:lnTo>
                <a:lnTo>
                  <a:pt x="583197" y="180175"/>
                </a:lnTo>
                <a:lnTo>
                  <a:pt x="0" y="1801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8013" t="0" r="-57816" b="0"/>
            </a:stretch>
          </a:blipFill>
        </p:spPr>
        <p:txBody>
          <a:bodyPr/>
          <a:p/>
        </p:txBody>
      </p:sp>
      <p:sp>
        <p:nvSpPr>
          <p:cNvPr name="Freeform 29" id="29"/>
          <p:cNvSpPr/>
          <p:nvPr/>
        </p:nvSpPr>
        <p:spPr>
          <a:xfrm flipH="false" flipV="false" rot="-5400000">
            <a:off x="17260166" y="1811383"/>
            <a:ext cx="581464" cy="179835"/>
          </a:xfrm>
          <a:custGeom>
            <a:avLst/>
            <a:gdLst/>
            <a:ahLst/>
            <a:cxnLst/>
            <a:rect r="r" b="b" t="t" l="l"/>
            <a:pathLst>
              <a:path h="179835" w="581464">
                <a:moveTo>
                  <a:pt x="0" y="0"/>
                </a:moveTo>
                <a:lnTo>
                  <a:pt x="581464" y="0"/>
                </a:lnTo>
                <a:lnTo>
                  <a:pt x="581464" y="179835"/>
                </a:lnTo>
                <a:lnTo>
                  <a:pt x="0" y="1798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24033" t="-107723" r="-4438" b="-1529"/>
            </a:stretch>
          </a:blipFill>
        </p:spPr>
        <p:txBody>
          <a:bodyPr/>
          <a:p/>
        </p:txBody>
      </p:sp>
      <p:sp>
        <p:nvSpPr>
          <p:cNvPr name="TextBox 30" id="30"/>
          <p:cNvSpPr txBox="true"/>
          <p:nvPr/>
        </p:nvSpPr>
        <p:spPr>
          <a:xfrm rot="0">
            <a:off x="1079649" y="1057275"/>
            <a:ext cx="6824557" cy="2856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8"/>
              </a:lnSpc>
            </a:pPr>
            <a:r>
              <a:rPr lang="en-US" sz="6494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Critical Illness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3000407" y="1028700"/>
            <a:ext cx="4258893" cy="660193"/>
          </a:xfrm>
          <a:custGeom>
            <a:avLst/>
            <a:gdLst/>
            <a:ahLst/>
            <a:cxnLst/>
            <a:rect r="r" b="b" t="t" l="l"/>
            <a:pathLst>
              <a:path h="660193" w="4258893">
                <a:moveTo>
                  <a:pt x="0" y="0"/>
                </a:moveTo>
                <a:lnTo>
                  <a:pt x="4258893" y="0"/>
                </a:lnTo>
                <a:lnTo>
                  <a:pt x="4258893" y="660193"/>
                </a:lnTo>
                <a:lnTo>
                  <a:pt x="0" y="6601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32" id="32"/>
          <p:cNvSpPr txBox="true"/>
          <p:nvPr/>
        </p:nvSpPr>
        <p:spPr>
          <a:xfrm rot="0">
            <a:off x="1079649" y="3033910"/>
            <a:ext cx="7028224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DFD3D3"/>
                </a:solidFill>
                <a:latin typeface="Garet Bold"/>
                <a:ea typeface="Garet Bold"/>
                <a:cs typeface="Garet Bold"/>
                <a:sym typeface="Garet Bold"/>
              </a:rPr>
              <a:t>Protecting you &amp; your loved ones in the event of a serious illness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031129" y="3990169"/>
            <a:ext cx="213765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Provider: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031129" y="4428382"/>
            <a:ext cx="283987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Sum Assured: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031129" y="4862179"/>
            <a:ext cx="283987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Term: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031129" y="5295976"/>
            <a:ext cx="283987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Cover Type: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006443" y="5685883"/>
            <a:ext cx="283987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Basis: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402599" y="4040380"/>
            <a:ext cx="2783638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b="true" sz="1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Aviva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402599" y="4478593"/>
            <a:ext cx="3439014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£</a:t>
            </a: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{{critical_2_sum_assured}}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402599" y="4916743"/>
            <a:ext cx="2783638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25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402599" y="5346187"/>
            <a:ext cx="3063557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Upgraded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402599" y="5766059"/>
            <a:ext cx="3439014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Decreasing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006443" y="7095924"/>
            <a:ext cx="2921769" cy="37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2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Monthly Premium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10006443" y="7689938"/>
            <a:ext cx="3270153" cy="1568362"/>
            <a:chOff x="0" y="0"/>
            <a:chExt cx="861275" cy="41306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61275" cy="413067"/>
            </a:xfrm>
            <a:custGeom>
              <a:avLst/>
              <a:gdLst/>
              <a:ahLst/>
              <a:cxnLst/>
              <a:rect r="r" b="b" t="t" l="l"/>
              <a:pathLst>
                <a:path h="413067" w="861275">
                  <a:moveTo>
                    <a:pt x="40247" y="0"/>
                  </a:moveTo>
                  <a:lnTo>
                    <a:pt x="821028" y="0"/>
                  </a:lnTo>
                  <a:cubicBezTo>
                    <a:pt x="843256" y="0"/>
                    <a:pt x="861275" y="18019"/>
                    <a:pt x="861275" y="40247"/>
                  </a:cubicBezTo>
                  <a:lnTo>
                    <a:pt x="861275" y="372820"/>
                  </a:lnTo>
                  <a:cubicBezTo>
                    <a:pt x="861275" y="395048"/>
                    <a:pt x="843256" y="413067"/>
                    <a:pt x="821028" y="413067"/>
                  </a:cubicBezTo>
                  <a:lnTo>
                    <a:pt x="40247" y="413067"/>
                  </a:lnTo>
                  <a:cubicBezTo>
                    <a:pt x="18019" y="413067"/>
                    <a:pt x="0" y="395048"/>
                    <a:pt x="0" y="372820"/>
                  </a:cubicBezTo>
                  <a:lnTo>
                    <a:pt x="0" y="40247"/>
                  </a:lnTo>
                  <a:cubicBezTo>
                    <a:pt x="0" y="18019"/>
                    <a:pt x="18019" y="0"/>
                    <a:pt x="40247" y="0"/>
                  </a:cubicBezTo>
                  <a:close/>
                </a:path>
              </a:pathLst>
            </a:custGeom>
            <a:solidFill>
              <a:srgbClr val="17273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9525"/>
              <a:ext cx="861275" cy="422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8548889" y="8170806"/>
            <a:ext cx="6157831" cy="53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£</a:t>
            </a:r>
            <a:r>
              <a:rPr lang="en-US" b="true" sz="320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62.63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47458" y="5779721"/>
            <a:ext cx="4839735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b="true" sz="21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Your Current Provisions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64091" y="7458276"/>
            <a:ext cx="483973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Your Risk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28700" y="7909205"/>
            <a:ext cx="7385606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{{your_risk}}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64091" y="4718299"/>
            <a:ext cx="7385606" cy="93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Age: </a:t>
            </a: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38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Job Status: </a:t>
            </a: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Auditor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Salary: </a:t>
            </a: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27,248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47458" y="4258302"/>
            <a:ext cx="4839735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About You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0434" y="9978008"/>
            <a:ext cx="7385606" cy="207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2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Quote Ref: BQG0RJ3M55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64091" y="6228612"/>
            <a:ext cx="7385606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98852" y="1362748"/>
            <a:ext cx="1196737" cy="1337136"/>
          </a:xfrm>
          <a:custGeom>
            <a:avLst/>
            <a:gdLst/>
            <a:ahLst/>
            <a:cxnLst/>
            <a:rect r="r" b="b" t="t" l="l"/>
            <a:pathLst>
              <a:path h="1337136" w="1196737">
                <a:moveTo>
                  <a:pt x="0" y="0"/>
                </a:moveTo>
                <a:lnTo>
                  <a:pt x="1196736" y="0"/>
                </a:lnTo>
                <a:lnTo>
                  <a:pt x="1196736" y="1337136"/>
                </a:lnTo>
                <a:lnTo>
                  <a:pt x="0" y="1337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1151949" y="2230635"/>
            <a:ext cx="13911298" cy="4611218"/>
          </a:xfrm>
          <a:custGeom>
            <a:avLst/>
            <a:gdLst/>
            <a:ahLst/>
            <a:cxnLst/>
            <a:rect r="r" b="b" t="t" l="l"/>
            <a:pathLst>
              <a:path h="4611218" w="13911298">
                <a:moveTo>
                  <a:pt x="0" y="0"/>
                </a:moveTo>
                <a:lnTo>
                  <a:pt x="13911298" y="0"/>
                </a:lnTo>
                <a:lnTo>
                  <a:pt x="13911298" y="4611219"/>
                </a:lnTo>
                <a:lnTo>
                  <a:pt x="0" y="4611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82881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0">
            <a:off x="11820663" y="6835776"/>
            <a:ext cx="6467337" cy="523560"/>
          </a:xfrm>
          <a:custGeom>
            <a:avLst/>
            <a:gdLst/>
            <a:ahLst/>
            <a:cxnLst/>
            <a:rect r="r" b="b" t="t" l="l"/>
            <a:pathLst>
              <a:path h="523560" w="6467337">
                <a:moveTo>
                  <a:pt x="0" y="0"/>
                </a:moveTo>
                <a:lnTo>
                  <a:pt x="6467337" y="0"/>
                </a:lnTo>
                <a:lnTo>
                  <a:pt x="6467337" y="523560"/>
                </a:lnTo>
                <a:lnTo>
                  <a:pt x="0" y="5235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5090" r="0" b="-4611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0">
            <a:off x="4934612" y="6262292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2"/>
                </a:lnTo>
                <a:lnTo>
                  <a:pt x="0" y="5795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0">
            <a:off x="7039650" y="6262292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2"/>
                </a:lnTo>
                <a:lnTo>
                  <a:pt x="0" y="5795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7046818" y="736708"/>
            <a:ext cx="912369" cy="281871"/>
          </a:xfrm>
          <a:custGeom>
            <a:avLst/>
            <a:gdLst/>
            <a:ahLst/>
            <a:cxnLst/>
            <a:rect r="r" b="b" t="t" l="l"/>
            <a:pathLst>
              <a:path h="281871" w="912369">
                <a:moveTo>
                  <a:pt x="0" y="0"/>
                </a:moveTo>
                <a:lnTo>
                  <a:pt x="912369" y="0"/>
                </a:lnTo>
                <a:lnTo>
                  <a:pt x="912369" y="281871"/>
                </a:lnTo>
                <a:lnTo>
                  <a:pt x="0" y="2818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8013" t="0" r="-57816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-5400000">
            <a:off x="7048174" y="736974"/>
            <a:ext cx="909658" cy="281339"/>
          </a:xfrm>
          <a:custGeom>
            <a:avLst/>
            <a:gdLst/>
            <a:ahLst/>
            <a:cxnLst/>
            <a:rect r="r" b="b" t="t" l="l"/>
            <a:pathLst>
              <a:path h="281339" w="909658">
                <a:moveTo>
                  <a:pt x="0" y="0"/>
                </a:moveTo>
                <a:lnTo>
                  <a:pt x="909658" y="0"/>
                </a:lnTo>
                <a:lnTo>
                  <a:pt x="909658" y="281339"/>
                </a:lnTo>
                <a:lnTo>
                  <a:pt x="0" y="2813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4033" t="-107723" r="-4438" b="-1529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0">
            <a:off x="8421252" y="3645485"/>
            <a:ext cx="722748" cy="268947"/>
          </a:xfrm>
          <a:custGeom>
            <a:avLst/>
            <a:gdLst/>
            <a:ahLst/>
            <a:cxnLst/>
            <a:rect r="r" b="b" t="t" l="l"/>
            <a:pathLst>
              <a:path h="268947" w="722748">
                <a:moveTo>
                  <a:pt x="0" y="0"/>
                </a:moveTo>
                <a:lnTo>
                  <a:pt x="722748" y="0"/>
                </a:lnTo>
                <a:lnTo>
                  <a:pt x="722748" y="268947"/>
                </a:lnTo>
                <a:lnTo>
                  <a:pt x="0" y="2689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57485" t="-205270" r="-142070" b="-176568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0">
            <a:off x="8658638" y="3404897"/>
            <a:ext cx="247976" cy="750123"/>
          </a:xfrm>
          <a:custGeom>
            <a:avLst/>
            <a:gdLst/>
            <a:ahLst/>
            <a:cxnLst/>
            <a:rect r="r" b="b" t="t" l="l"/>
            <a:pathLst>
              <a:path h="750123" w="247976">
                <a:moveTo>
                  <a:pt x="0" y="0"/>
                </a:moveTo>
                <a:lnTo>
                  <a:pt x="247976" y="0"/>
                </a:lnTo>
                <a:lnTo>
                  <a:pt x="247976" y="750123"/>
                </a:lnTo>
                <a:lnTo>
                  <a:pt x="0" y="7501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51038" t="-20505" r="-249216" b="-11810"/>
            </a:stretch>
          </a:blipFill>
        </p:spPr>
        <p:txBody>
          <a:bodyPr/>
          <a:p/>
        </p:txBody>
      </p:sp>
      <p:grpSp>
        <p:nvGrpSpPr>
          <p:cNvPr name="Group 11" id="11"/>
          <p:cNvGrpSpPr/>
          <p:nvPr/>
        </p:nvGrpSpPr>
        <p:grpSpPr>
          <a:xfrm rot="0">
            <a:off x="11151949" y="-577994"/>
            <a:ext cx="7406718" cy="6408075"/>
            <a:chOff x="0" y="0"/>
            <a:chExt cx="752062" cy="6506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52062" cy="650662"/>
            </a:xfrm>
            <a:custGeom>
              <a:avLst/>
              <a:gdLst/>
              <a:ahLst/>
              <a:cxnLst/>
              <a:rect r="r" b="b" t="t" l="l"/>
              <a:pathLst>
                <a:path h="650662" w="752062">
                  <a:moveTo>
                    <a:pt x="104526" y="0"/>
                  </a:moveTo>
                  <a:lnTo>
                    <a:pt x="647536" y="0"/>
                  </a:lnTo>
                  <a:cubicBezTo>
                    <a:pt x="675258" y="0"/>
                    <a:pt x="701845" y="11012"/>
                    <a:pt x="721447" y="30615"/>
                  </a:cubicBezTo>
                  <a:cubicBezTo>
                    <a:pt x="741050" y="50217"/>
                    <a:pt x="752062" y="76804"/>
                    <a:pt x="752062" y="104526"/>
                  </a:cubicBezTo>
                  <a:lnTo>
                    <a:pt x="752062" y="546136"/>
                  </a:lnTo>
                  <a:cubicBezTo>
                    <a:pt x="752062" y="603864"/>
                    <a:pt x="705264" y="650662"/>
                    <a:pt x="647536" y="650662"/>
                  </a:cubicBezTo>
                  <a:lnTo>
                    <a:pt x="104526" y="650662"/>
                  </a:lnTo>
                  <a:cubicBezTo>
                    <a:pt x="46798" y="650662"/>
                    <a:pt x="0" y="603864"/>
                    <a:pt x="0" y="546136"/>
                  </a:cubicBezTo>
                  <a:lnTo>
                    <a:pt x="0" y="104526"/>
                  </a:lnTo>
                  <a:cubicBezTo>
                    <a:pt x="0" y="46798"/>
                    <a:pt x="46798" y="0"/>
                    <a:pt x="104526" y="0"/>
                  </a:cubicBezTo>
                  <a:close/>
                </a:path>
              </a:pathLst>
            </a:custGeom>
            <a:blipFill>
              <a:blip r:embed="rId15"/>
              <a:stretch>
                <a:fillRect l="-29741" t="0" r="-29741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989014" y="9877202"/>
            <a:ext cx="10843988" cy="1748593"/>
          </a:xfrm>
          <a:custGeom>
            <a:avLst/>
            <a:gdLst/>
            <a:ahLst/>
            <a:cxnLst/>
            <a:rect r="r" b="b" t="t" l="l"/>
            <a:pathLst>
              <a:path h="1748593" w="10843988">
                <a:moveTo>
                  <a:pt x="0" y="0"/>
                </a:moveTo>
                <a:lnTo>
                  <a:pt x="10843987" y="0"/>
                </a:lnTo>
                <a:lnTo>
                  <a:pt x="10843987" y="1748593"/>
                </a:lnTo>
                <a:lnTo>
                  <a:pt x="0" y="174859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4240817" y="9748682"/>
            <a:ext cx="14998829" cy="2587298"/>
          </a:xfrm>
          <a:custGeom>
            <a:avLst/>
            <a:gdLst/>
            <a:ahLst/>
            <a:cxnLst/>
            <a:rect r="r" b="b" t="t" l="l"/>
            <a:pathLst>
              <a:path h="2587298" w="14998829">
                <a:moveTo>
                  <a:pt x="0" y="0"/>
                </a:moveTo>
                <a:lnTo>
                  <a:pt x="14998829" y="0"/>
                </a:lnTo>
                <a:lnTo>
                  <a:pt x="14998829" y="2587298"/>
                </a:lnTo>
                <a:lnTo>
                  <a:pt x="0" y="25872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0">
            <a:off x="1170089" y="1272354"/>
            <a:ext cx="4258893" cy="660193"/>
          </a:xfrm>
          <a:custGeom>
            <a:avLst/>
            <a:gdLst/>
            <a:ahLst/>
            <a:cxnLst/>
            <a:rect r="r" b="b" t="t" l="l"/>
            <a:pathLst>
              <a:path h="660193" w="4258893">
                <a:moveTo>
                  <a:pt x="0" y="0"/>
                </a:moveTo>
                <a:lnTo>
                  <a:pt x="4258893" y="0"/>
                </a:lnTo>
                <a:lnTo>
                  <a:pt x="4258893" y="660194"/>
                </a:lnTo>
                <a:lnTo>
                  <a:pt x="0" y="66019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6" id="16"/>
          <p:cNvSpPr/>
          <p:nvPr/>
        </p:nvSpPr>
        <p:spPr>
          <a:xfrm flipH="false" flipV="false" rot="5400000">
            <a:off x="7656501" y="2971888"/>
            <a:ext cx="6467337" cy="523560"/>
          </a:xfrm>
          <a:custGeom>
            <a:avLst/>
            <a:gdLst/>
            <a:ahLst/>
            <a:cxnLst/>
            <a:rect r="r" b="b" t="t" l="l"/>
            <a:pathLst>
              <a:path h="523560" w="6467337">
                <a:moveTo>
                  <a:pt x="0" y="0"/>
                </a:moveTo>
                <a:lnTo>
                  <a:pt x="6467337" y="0"/>
                </a:lnTo>
                <a:lnTo>
                  <a:pt x="6467337" y="523560"/>
                </a:lnTo>
                <a:lnTo>
                  <a:pt x="0" y="5235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5090" r="0" b="-4611"/>
            </a:stretch>
          </a:blipFill>
        </p:spPr>
        <p:txBody>
          <a:bodyPr/>
          <a:p/>
        </p:txBody>
      </p:sp>
      <p:grpSp>
        <p:nvGrpSpPr>
          <p:cNvPr name="Group 17" id="17"/>
          <p:cNvGrpSpPr/>
          <p:nvPr/>
        </p:nvGrpSpPr>
        <p:grpSpPr>
          <a:xfrm rot="0">
            <a:off x="1664459" y="7765515"/>
            <a:ext cx="3270153" cy="1568362"/>
            <a:chOff x="0" y="0"/>
            <a:chExt cx="861275" cy="41306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1275" cy="413067"/>
            </a:xfrm>
            <a:custGeom>
              <a:avLst/>
              <a:gdLst/>
              <a:ahLst/>
              <a:cxnLst/>
              <a:rect r="r" b="b" t="t" l="l"/>
              <a:pathLst>
                <a:path h="413067" w="861275">
                  <a:moveTo>
                    <a:pt x="40247" y="0"/>
                  </a:moveTo>
                  <a:lnTo>
                    <a:pt x="821028" y="0"/>
                  </a:lnTo>
                  <a:cubicBezTo>
                    <a:pt x="843256" y="0"/>
                    <a:pt x="861275" y="18019"/>
                    <a:pt x="861275" y="40247"/>
                  </a:cubicBezTo>
                  <a:lnTo>
                    <a:pt x="861275" y="372820"/>
                  </a:lnTo>
                  <a:cubicBezTo>
                    <a:pt x="861275" y="395048"/>
                    <a:pt x="843256" y="413067"/>
                    <a:pt x="821028" y="413067"/>
                  </a:cubicBezTo>
                  <a:lnTo>
                    <a:pt x="40247" y="413067"/>
                  </a:lnTo>
                  <a:cubicBezTo>
                    <a:pt x="18019" y="413067"/>
                    <a:pt x="0" y="395048"/>
                    <a:pt x="0" y="372820"/>
                  </a:cubicBezTo>
                  <a:lnTo>
                    <a:pt x="0" y="40247"/>
                  </a:lnTo>
                  <a:cubicBezTo>
                    <a:pt x="0" y="18019"/>
                    <a:pt x="18019" y="0"/>
                    <a:pt x="40247" y="0"/>
                  </a:cubicBezTo>
                  <a:close/>
                </a:path>
              </a:pathLst>
            </a:custGeom>
            <a:solidFill>
              <a:srgbClr val="17273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861275" cy="422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766767" y="7765515"/>
            <a:ext cx="3270153" cy="1568362"/>
            <a:chOff x="0" y="0"/>
            <a:chExt cx="861275" cy="41306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1275" cy="413067"/>
            </a:xfrm>
            <a:custGeom>
              <a:avLst/>
              <a:gdLst/>
              <a:ahLst/>
              <a:cxnLst/>
              <a:rect r="r" b="b" t="t" l="l"/>
              <a:pathLst>
                <a:path h="413067" w="861275">
                  <a:moveTo>
                    <a:pt x="40247" y="0"/>
                  </a:moveTo>
                  <a:lnTo>
                    <a:pt x="821028" y="0"/>
                  </a:lnTo>
                  <a:cubicBezTo>
                    <a:pt x="843256" y="0"/>
                    <a:pt x="861275" y="18019"/>
                    <a:pt x="861275" y="40247"/>
                  </a:cubicBezTo>
                  <a:lnTo>
                    <a:pt x="861275" y="372820"/>
                  </a:lnTo>
                  <a:cubicBezTo>
                    <a:pt x="861275" y="395048"/>
                    <a:pt x="843256" y="413067"/>
                    <a:pt x="821028" y="413067"/>
                  </a:cubicBezTo>
                  <a:lnTo>
                    <a:pt x="40247" y="413067"/>
                  </a:lnTo>
                  <a:cubicBezTo>
                    <a:pt x="18019" y="413067"/>
                    <a:pt x="0" y="395048"/>
                    <a:pt x="0" y="372820"/>
                  </a:cubicBezTo>
                  <a:lnTo>
                    <a:pt x="0" y="40247"/>
                  </a:lnTo>
                  <a:cubicBezTo>
                    <a:pt x="0" y="18019"/>
                    <a:pt x="18019" y="0"/>
                    <a:pt x="40247" y="0"/>
                  </a:cubicBezTo>
                  <a:close/>
                </a:path>
              </a:pathLst>
            </a:custGeom>
            <a:solidFill>
              <a:srgbClr val="17273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861275" cy="422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52633" y="2627873"/>
            <a:ext cx="6824557" cy="2856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8"/>
              </a:lnSpc>
            </a:pPr>
            <a:r>
              <a:rPr lang="en-US" sz="6494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Life &amp; Critical Illness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2633" y="4710453"/>
            <a:ext cx="8342956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>
                <a:solidFill>
                  <a:srgbClr val="17273F"/>
                </a:solidFill>
                <a:latin typeface="Garet"/>
                <a:ea typeface="Garet"/>
                <a:cs typeface="Garet"/>
                <a:sym typeface="Garet"/>
              </a:rPr>
              <a:t>Protecting you and your loved ones in the event of the unexpected.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2633" y="6218115"/>
            <a:ext cx="3512078" cy="60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4"/>
              </a:lnSpc>
            </a:pPr>
            <a:r>
              <a:rPr lang="en-US" sz="17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malcolm’s Recommendation For: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037970" y="6351516"/>
            <a:ext cx="4608878" cy="35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4"/>
              </a:lnSpc>
            </a:pPr>
            <a:r>
              <a:rPr lang="en-US" sz="2046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Life &amp; Critical Illness Protection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06358" y="7321236"/>
            <a:ext cx="185559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4"/>
              </a:lnSpc>
            </a:pPr>
            <a:r>
              <a:rPr lang="en-US" sz="20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Assured For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474045" y="7321236"/>
            <a:ext cx="185559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4"/>
              </a:lnSpc>
            </a:pPr>
            <a:r>
              <a:rPr lang="en-US" sz="20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Term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9989407" y="7765515"/>
            <a:ext cx="3270153" cy="1568362"/>
            <a:chOff x="0" y="0"/>
            <a:chExt cx="861275" cy="41306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61275" cy="413067"/>
            </a:xfrm>
            <a:custGeom>
              <a:avLst/>
              <a:gdLst/>
              <a:ahLst/>
              <a:cxnLst/>
              <a:rect r="r" b="b" t="t" l="l"/>
              <a:pathLst>
                <a:path h="413067" w="861275">
                  <a:moveTo>
                    <a:pt x="40247" y="0"/>
                  </a:moveTo>
                  <a:lnTo>
                    <a:pt x="821028" y="0"/>
                  </a:lnTo>
                  <a:cubicBezTo>
                    <a:pt x="843256" y="0"/>
                    <a:pt x="861275" y="18019"/>
                    <a:pt x="861275" y="40247"/>
                  </a:cubicBezTo>
                  <a:lnTo>
                    <a:pt x="861275" y="372820"/>
                  </a:lnTo>
                  <a:cubicBezTo>
                    <a:pt x="861275" y="395048"/>
                    <a:pt x="843256" y="413067"/>
                    <a:pt x="821028" y="413067"/>
                  </a:cubicBezTo>
                  <a:lnTo>
                    <a:pt x="40247" y="413067"/>
                  </a:lnTo>
                  <a:cubicBezTo>
                    <a:pt x="18019" y="413067"/>
                    <a:pt x="0" y="395048"/>
                    <a:pt x="0" y="372820"/>
                  </a:cubicBezTo>
                  <a:lnTo>
                    <a:pt x="0" y="40247"/>
                  </a:lnTo>
                  <a:cubicBezTo>
                    <a:pt x="0" y="18019"/>
                    <a:pt x="18019" y="0"/>
                    <a:pt x="40247" y="0"/>
                  </a:cubicBezTo>
                  <a:close/>
                </a:path>
              </a:pathLst>
            </a:custGeom>
            <a:solidFill>
              <a:srgbClr val="17273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861275" cy="422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696685" y="7321236"/>
            <a:ext cx="185559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4"/>
              </a:lnSpc>
            </a:pPr>
            <a:r>
              <a:rPr lang="en-US" sz="20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Cover Type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4212060" y="7765515"/>
            <a:ext cx="3270153" cy="1568362"/>
            <a:chOff x="0" y="0"/>
            <a:chExt cx="861275" cy="41306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61275" cy="413067"/>
            </a:xfrm>
            <a:custGeom>
              <a:avLst/>
              <a:gdLst/>
              <a:ahLst/>
              <a:cxnLst/>
              <a:rect r="r" b="b" t="t" l="l"/>
              <a:pathLst>
                <a:path h="413067" w="861275">
                  <a:moveTo>
                    <a:pt x="40247" y="0"/>
                  </a:moveTo>
                  <a:lnTo>
                    <a:pt x="821028" y="0"/>
                  </a:lnTo>
                  <a:cubicBezTo>
                    <a:pt x="843256" y="0"/>
                    <a:pt x="861275" y="18019"/>
                    <a:pt x="861275" y="40247"/>
                  </a:cubicBezTo>
                  <a:lnTo>
                    <a:pt x="861275" y="372820"/>
                  </a:lnTo>
                  <a:cubicBezTo>
                    <a:pt x="861275" y="395048"/>
                    <a:pt x="843256" y="413067"/>
                    <a:pt x="821028" y="413067"/>
                  </a:cubicBezTo>
                  <a:lnTo>
                    <a:pt x="40247" y="413067"/>
                  </a:lnTo>
                  <a:cubicBezTo>
                    <a:pt x="18019" y="413067"/>
                    <a:pt x="0" y="395048"/>
                    <a:pt x="0" y="372820"/>
                  </a:cubicBezTo>
                  <a:lnTo>
                    <a:pt x="0" y="40247"/>
                  </a:lnTo>
                  <a:cubicBezTo>
                    <a:pt x="0" y="18019"/>
                    <a:pt x="18019" y="0"/>
                    <a:pt x="40247" y="0"/>
                  </a:cubicBezTo>
                  <a:close/>
                </a:path>
              </a:pathLst>
            </a:custGeom>
            <a:solidFill>
              <a:srgbClr val="17273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"/>
              <a:ext cx="861275" cy="422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4919338" y="7321236"/>
            <a:ext cx="185559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4"/>
              </a:lnSpc>
            </a:pPr>
            <a:r>
              <a:rPr lang="en-US" sz="20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Basis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42586" y="8240282"/>
            <a:ext cx="4913899" cy="53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£</a:t>
            </a:r>
            <a:r>
              <a:rPr lang="en-US" b="true" sz="320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{{life_3_assured_for}}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861107" y="8240282"/>
            <a:ext cx="3175857" cy="53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368053" y="8288433"/>
            <a:ext cx="4512875" cy="53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Decreasing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281895" y="8288433"/>
            <a:ext cx="3240123" cy="53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Decreasing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7408" y="0"/>
            <a:ext cx="10942732" cy="12802002"/>
          </a:xfrm>
          <a:custGeom>
            <a:avLst/>
            <a:gdLst/>
            <a:ahLst/>
            <a:cxnLst/>
            <a:rect r="r" b="b" t="t" l="l"/>
            <a:pathLst>
              <a:path h="12802002" w="10942732">
                <a:moveTo>
                  <a:pt x="0" y="0"/>
                </a:moveTo>
                <a:lnTo>
                  <a:pt x="10942732" y="0"/>
                </a:lnTo>
                <a:lnTo>
                  <a:pt x="10942732" y="12802002"/>
                </a:lnTo>
                <a:lnTo>
                  <a:pt x="0" y="12802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5783" t="0" r="-13504" b="-3580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7980406" y="-790645"/>
            <a:ext cx="1949836" cy="3157630"/>
          </a:xfrm>
          <a:custGeom>
            <a:avLst/>
            <a:gdLst/>
            <a:ahLst/>
            <a:cxnLst/>
            <a:rect r="r" b="b" t="t" l="l"/>
            <a:pathLst>
              <a:path h="3157630" w="1949836">
                <a:moveTo>
                  <a:pt x="0" y="0"/>
                </a:moveTo>
                <a:lnTo>
                  <a:pt x="1949837" y="0"/>
                </a:lnTo>
                <a:lnTo>
                  <a:pt x="1949837" y="3157630"/>
                </a:lnTo>
                <a:lnTo>
                  <a:pt x="0" y="3157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0">
            <a:off x="14129631" y="132173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0">
            <a:off x="14661627" y="132173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0">
            <a:off x="14841304" y="772789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15373300" y="772789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0">
            <a:off x="12419565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0">
            <a:off x="12685361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0">
            <a:off x="12951157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0">
            <a:off x="13216953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13482750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12419565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2685361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0">
            <a:off x="12951157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6" id="16"/>
          <p:cNvSpPr/>
          <p:nvPr/>
        </p:nvSpPr>
        <p:spPr>
          <a:xfrm flipH="false" flipV="false" rot="0">
            <a:off x="13216953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7" id="17"/>
          <p:cNvSpPr/>
          <p:nvPr/>
        </p:nvSpPr>
        <p:spPr>
          <a:xfrm flipH="false" flipV="false" rot="0">
            <a:off x="13482750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8" id="18"/>
          <p:cNvSpPr/>
          <p:nvPr/>
        </p:nvSpPr>
        <p:spPr>
          <a:xfrm flipH="false" flipV="false" rot="0">
            <a:off x="12459587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9" id="19"/>
          <p:cNvSpPr/>
          <p:nvPr/>
        </p:nvSpPr>
        <p:spPr>
          <a:xfrm flipH="false" flipV="false" rot="0">
            <a:off x="12725383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0" id="20"/>
          <p:cNvSpPr/>
          <p:nvPr/>
        </p:nvSpPr>
        <p:spPr>
          <a:xfrm flipH="false" flipV="false" rot="0">
            <a:off x="12991179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1" id="21"/>
          <p:cNvSpPr/>
          <p:nvPr/>
        </p:nvSpPr>
        <p:spPr>
          <a:xfrm flipH="false" flipV="false" rot="0">
            <a:off x="13256976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2" id="22"/>
          <p:cNvSpPr/>
          <p:nvPr/>
        </p:nvSpPr>
        <p:spPr>
          <a:xfrm flipH="false" flipV="false" rot="0">
            <a:off x="13522772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3" id="23"/>
          <p:cNvSpPr/>
          <p:nvPr/>
        </p:nvSpPr>
        <p:spPr>
          <a:xfrm flipH="true" flipV="true" rot="0">
            <a:off x="14877959" y="7257373"/>
            <a:ext cx="5122036" cy="5122036"/>
          </a:xfrm>
          <a:custGeom>
            <a:avLst/>
            <a:gdLst/>
            <a:ahLst/>
            <a:cxnLst/>
            <a:rect r="r" b="b" t="t" l="l"/>
            <a:pathLst>
              <a:path h="5122036" w="5122036">
                <a:moveTo>
                  <a:pt x="5122036" y="5122035"/>
                </a:moveTo>
                <a:lnTo>
                  <a:pt x="0" y="5122035"/>
                </a:lnTo>
                <a:lnTo>
                  <a:pt x="0" y="0"/>
                </a:lnTo>
                <a:lnTo>
                  <a:pt x="5122036" y="0"/>
                </a:lnTo>
                <a:lnTo>
                  <a:pt x="5122036" y="5122035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2588" t="-569" r="-41954" b="-189479"/>
            </a:stretch>
          </a:blipFill>
        </p:spPr>
        <p:txBody>
          <a:bodyPr/>
          <a:p/>
        </p:txBody>
      </p:sp>
      <p:grpSp>
        <p:nvGrpSpPr>
          <p:cNvPr name="Group 24" id="24"/>
          <p:cNvGrpSpPr/>
          <p:nvPr/>
        </p:nvGrpSpPr>
        <p:grpSpPr>
          <a:xfrm rot="0">
            <a:off x="15197210" y="7624249"/>
            <a:ext cx="4483534" cy="448353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-89794" t="-36154" r="-40650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0006443" y="2159253"/>
            <a:ext cx="7984626" cy="72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4894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My Recommendations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31129" y="3279647"/>
            <a:ext cx="2921769" cy="37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2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Cover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7259300" y="1811213"/>
            <a:ext cx="583197" cy="180175"/>
          </a:xfrm>
          <a:custGeom>
            <a:avLst/>
            <a:gdLst/>
            <a:ahLst/>
            <a:cxnLst/>
            <a:rect r="r" b="b" t="t" l="l"/>
            <a:pathLst>
              <a:path h="180175" w="583197">
                <a:moveTo>
                  <a:pt x="0" y="0"/>
                </a:moveTo>
                <a:lnTo>
                  <a:pt x="583197" y="0"/>
                </a:lnTo>
                <a:lnTo>
                  <a:pt x="583197" y="180175"/>
                </a:lnTo>
                <a:lnTo>
                  <a:pt x="0" y="1801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8013" t="0" r="-57816" b="0"/>
            </a:stretch>
          </a:blipFill>
        </p:spPr>
        <p:txBody>
          <a:bodyPr/>
          <a:p/>
        </p:txBody>
      </p:sp>
      <p:sp>
        <p:nvSpPr>
          <p:cNvPr name="Freeform 29" id="29"/>
          <p:cNvSpPr/>
          <p:nvPr/>
        </p:nvSpPr>
        <p:spPr>
          <a:xfrm flipH="false" flipV="false" rot="-5400000">
            <a:off x="17260166" y="1811383"/>
            <a:ext cx="581464" cy="179835"/>
          </a:xfrm>
          <a:custGeom>
            <a:avLst/>
            <a:gdLst/>
            <a:ahLst/>
            <a:cxnLst/>
            <a:rect r="r" b="b" t="t" l="l"/>
            <a:pathLst>
              <a:path h="179835" w="581464">
                <a:moveTo>
                  <a:pt x="0" y="0"/>
                </a:moveTo>
                <a:lnTo>
                  <a:pt x="581464" y="0"/>
                </a:lnTo>
                <a:lnTo>
                  <a:pt x="581464" y="179835"/>
                </a:lnTo>
                <a:lnTo>
                  <a:pt x="0" y="1798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24033" t="-107723" r="-4438" b="-1529"/>
            </a:stretch>
          </a:blipFill>
        </p:spPr>
        <p:txBody>
          <a:bodyPr/>
          <a:p/>
        </p:txBody>
      </p:sp>
      <p:sp>
        <p:nvSpPr>
          <p:cNvPr name="TextBox 30" id="30"/>
          <p:cNvSpPr txBox="true"/>
          <p:nvPr/>
        </p:nvSpPr>
        <p:spPr>
          <a:xfrm rot="0">
            <a:off x="1079649" y="1057275"/>
            <a:ext cx="6824557" cy="2856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8"/>
              </a:lnSpc>
            </a:pPr>
            <a:r>
              <a:rPr lang="en-US" sz="6494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Life &amp; Critical Illness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3000407" y="1028700"/>
            <a:ext cx="4258893" cy="660193"/>
          </a:xfrm>
          <a:custGeom>
            <a:avLst/>
            <a:gdLst/>
            <a:ahLst/>
            <a:cxnLst/>
            <a:rect r="r" b="b" t="t" l="l"/>
            <a:pathLst>
              <a:path h="660193" w="4258893">
                <a:moveTo>
                  <a:pt x="0" y="0"/>
                </a:moveTo>
                <a:lnTo>
                  <a:pt x="4258893" y="0"/>
                </a:lnTo>
                <a:lnTo>
                  <a:pt x="4258893" y="660193"/>
                </a:lnTo>
                <a:lnTo>
                  <a:pt x="0" y="6601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32" id="32"/>
          <p:cNvSpPr txBox="true"/>
          <p:nvPr/>
        </p:nvSpPr>
        <p:spPr>
          <a:xfrm rot="0">
            <a:off x="1079649" y="3033910"/>
            <a:ext cx="7028224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DFD3D3"/>
                </a:solidFill>
                <a:latin typeface="Garet Bold"/>
                <a:ea typeface="Garet Bold"/>
                <a:cs typeface="Garet Bold"/>
                <a:sym typeface="Garet Bold"/>
              </a:rPr>
              <a:t>Protecting you &amp; your loved ones in the event of a serious illness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031129" y="3990169"/>
            <a:ext cx="213765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Provider: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031129" y="4428382"/>
            <a:ext cx="283987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Sum Assured: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031129" y="4862179"/>
            <a:ext cx="283987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Term: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031129" y="5295976"/>
            <a:ext cx="283987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Cover Type: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006443" y="5685883"/>
            <a:ext cx="283987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Basis: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402599" y="4040380"/>
            <a:ext cx="2783638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b="true" sz="1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Royal London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402599" y="4478593"/>
            <a:ext cx="3324704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£{</a:t>
            </a: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{life_sum_assured_3}}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402599" y="4916743"/>
            <a:ext cx="2783638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25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402599" y="5346187"/>
            <a:ext cx="2783638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Decreasing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402599" y="5766059"/>
            <a:ext cx="3439014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Decreasing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006443" y="7095924"/>
            <a:ext cx="2921769" cy="37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2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Monthly Premium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10006443" y="7689938"/>
            <a:ext cx="3270153" cy="1568362"/>
            <a:chOff x="0" y="0"/>
            <a:chExt cx="861275" cy="41306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61275" cy="413067"/>
            </a:xfrm>
            <a:custGeom>
              <a:avLst/>
              <a:gdLst/>
              <a:ahLst/>
              <a:cxnLst/>
              <a:rect r="r" b="b" t="t" l="l"/>
              <a:pathLst>
                <a:path h="413067" w="861275">
                  <a:moveTo>
                    <a:pt x="40247" y="0"/>
                  </a:moveTo>
                  <a:lnTo>
                    <a:pt x="821028" y="0"/>
                  </a:lnTo>
                  <a:cubicBezTo>
                    <a:pt x="843256" y="0"/>
                    <a:pt x="861275" y="18019"/>
                    <a:pt x="861275" y="40247"/>
                  </a:cubicBezTo>
                  <a:lnTo>
                    <a:pt x="861275" y="372820"/>
                  </a:lnTo>
                  <a:cubicBezTo>
                    <a:pt x="861275" y="395048"/>
                    <a:pt x="843256" y="413067"/>
                    <a:pt x="821028" y="413067"/>
                  </a:cubicBezTo>
                  <a:lnTo>
                    <a:pt x="40247" y="413067"/>
                  </a:lnTo>
                  <a:cubicBezTo>
                    <a:pt x="18019" y="413067"/>
                    <a:pt x="0" y="395048"/>
                    <a:pt x="0" y="372820"/>
                  </a:cubicBezTo>
                  <a:lnTo>
                    <a:pt x="0" y="40247"/>
                  </a:lnTo>
                  <a:cubicBezTo>
                    <a:pt x="0" y="18019"/>
                    <a:pt x="18019" y="0"/>
                    <a:pt x="40247" y="0"/>
                  </a:cubicBezTo>
                  <a:close/>
                </a:path>
              </a:pathLst>
            </a:custGeom>
            <a:solidFill>
              <a:srgbClr val="17273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9525"/>
              <a:ext cx="861275" cy="422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8975214" y="8170806"/>
            <a:ext cx="5305181" cy="53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£</a:t>
            </a:r>
            <a:r>
              <a:rPr lang="en-US" b="true" sz="320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65.63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47458" y="5779721"/>
            <a:ext cx="4839735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b="true" sz="21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Your Current Provisions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64091" y="7458276"/>
            <a:ext cx="483973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Your Risk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64091" y="4718299"/>
            <a:ext cx="7385606" cy="93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Age: </a:t>
            </a: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38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Job Status: </a:t>
            </a: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Auditor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Salary: £</a:t>
            </a: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27,248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47458" y="4258302"/>
            <a:ext cx="4839735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About You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0434" y="9978008"/>
            <a:ext cx="7385606" cy="207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2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Quote Ref: 758429356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64091" y="6228612"/>
            <a:ext cx="7385606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3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28700" y="7909205"/>
            <a:ext cx="7385606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{{your_risk}}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7408" y="0"/>
            <a:ext cx="10942732" cy="12802002"/>
          </a:xfrm>
          <a:custGeom>
            <a:avLst/>
            <a:gdLst/>
            <a:ahLst/>
            <a:cxnLst/>
            <a:rect r="r" b="b" t="t" l="l"/>
            <a:pathLst>
              <a:path h="12802002" w="10942732">
                <a:moveTo>
                  <a:pt x="0" y="0"/>
                </a:moveTo>
                <a:lnTo>
                  <a:pt x="10942732" y="0"/>
                </a:lnTo>
                <a:lnTo>
                  <a:pt x="10942732" y="12802002"/>
                </a:lnTo>
                <a:lnTo>
                  <a:pt x="0" y="12802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5783" t="0" r="-13504" b="-3580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7980406" y="-790645"/>
            <a:ext cx="1949836" cy="3157630"/>
          </a:xfrm>
          <a:custGeom>
            <a:avLst/>
            <a:gdLst/>
            <a:ahLst/>
            <a:cxnLst/>
            <a:rect r="r" b="b" t="t" l="l"/>
            <a:pathLst>
              <a:path h="3157630" w="1949836">
                <a:moveTo>
                  <a:pt x="0" y="0"/>
                </a:moveTo>
                <a:lnTo>
                  <a:pt x="1949837" y="0"/>
                </a:lnTo>
                <a:lnTo>
                  <a:pt x="1949837" y="3157630"/>
                </a:lnTo>
                <a:lnTo>
                  <a:pt x="0" y="3157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0">
            <a:off x="14129631" y="132173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0">
            <a:off x="14661627" y="132173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0">
            <a:off x="14841304" y="772789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15373300" y="772789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0">
            <a:off x="12419565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0">
            <a:off x="12685361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0">
            <a:off x="12951157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0">
            <a:off x="13216953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13482750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12419565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2685361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0">
            <a:off x="12951157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6" id="16"/>
          <p:cNvSpPr/>
          <p:nvPr/>
        </p:nvSpPr>
        <p:spPr>
          <a:xfrm flipH="false" flipV="false" rot="0">
            <a:off x="13216953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7" id="17"/>
          <p:cNvSpPr/>
          <p:nvPr/>
        </p:nvSpPr>
        <p:spPr>
          <a:xfrm flipH="false" flipV="false" rot="0">
            <a:off x="13482750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8" id="18"/>
          <p:cNvSpPr/>
          <p:nvPr/>
        </p:nvSpPr>
        <p:spPr>
          <a:xfrm flipH="false" flipV="false" rot="0">
            <a:off x="12459587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9" id="19"/>
          <p:cNvSpPr/>
          <p:nvPr/>
        </p:nvSpPr>
        <p:spPr>
          <a:xfrm flipH="false" flipV="false" rot="0">
            <a:off x="12725383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0" id="20"/>
          <p:cNvSpPr/>
          <p:nvPr/>
        </p:nvSpPr>
        <p:spPr>
          <a:xfrm flipH="false" flipV="false" rot="0">
            <a:off x="12991179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1" id="21"/>
          <p:cNvSpPr/>
          <p:nvPr/>
        </p:nvSpPr>
        <p:spPr>
          <a:xfrm flipH="false" flipV="false" rot="0">
            <a:off x="13256976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2" id="22"/>
          <p:cNvSpPr/>
          <p:nvPr/>
        </p:nvSpPr>
        <p:spPr>
          <a:xfrm flipH="false" flipV="false" rot="0">
            <a:off x="13522772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3" id="23"/>
          <p:cNvSpPr/>
          <p:nvPr/>
        </p:nvSpPr>
        <p:spPr>
          <a:xfrm flipH="true" flipV="true" rot="0">
            <a:off x="14877959" y="7257373"/>
            <a:ext cx="5122036" cy="5122036"/>
          </a:xfrm>
          <a:custGeom>
            <a:avLst/>
            <a:gdLst/>
            <a:ahLst/>
            <a:cxnLst/>
            <a:rect r="r" b="b" t="t" l="l"/>
            <a:pathLst>
              <a:path h="5122036" w="5122036">
                <a:moveTo>
                  <a:pt x="5122036" y="5122035"/>
                </a:moveTo>
                <a:lnTo>
                  <a:pt x="0" y="5122035"/>
                </a:lnTo>
                <a:lnTo>
                  <a:pt x="0" y="0"/>
                </a:lnTo>
                <a:lnTo>
                  <a:pt x="5122036" y="0"/>
                </a:lnTo>
                <a:lnTo>
                  <a:pt x="5122036" y="5122035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2588" t="-569" r="-41954" b="-189479"/>
            </a:stretch>
          </a:blipFill>
        </p:spPr>
        <p:txBody>
          <a:bodyPr/>
          <a:p/>
        </p:txBody>
      </p:sp>
      <p:grpSp>
        <p:nvGrpSpPr>
          <p:cNvPr name="Group 24" id="24"/>
          <p:cNvGrpSpPr/>
          <p:nvPr/>
        </p:nvGrpSpPr>
        <p:grpSpPr>
          <a:xfrm rot="0">
            <a:off x="15197210" y="7624249"/>
            <a:ext cx="4483534" cy="448353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-89794" t="-36154" r="-40650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0006443" y="2159253"/>
            <a:ext cx="7984626" cy="72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4894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My Recommendations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31129" y="3279647"/>
            <a:ext cx="2921769" cy="37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2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Your Cover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7259300" y="1811213"/>
            <a:ext cx="583197" cy="180175"/>
          </a:xfrm>
          <a:custGeom>
            <a:avLst/>
            <a:gdLst/>
            <a:ahLst/>
            <a:cxnLst/>
            <a:rect r="r" b="b" t="t" l="l"/>
            <a:pathLst>
              <a:path h="180175" w="583197">
                <a:moveTo>
                  <a:pt x="0" y="0"/>
                </a:moveTo>
                <a:lnTo>
                  <a:pt x="583197" y="0"/>
                </a:lnTo>
                <a:lnTo>
                  <a:pt x="583197" y="180175"/>
                </a:lnTo>
                <a:lnTo>
                  <a:pt x="0" y="1801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8013" t="0" r="-57816" b="0"/>
            </a:stretch>
          </a:blipFill>
        </p:spPr>
        <p:txBody>
          <a:bodyPr/>
          <a:p/>
        </p:txBody>
      </p:sp>
      <p:sp>
        <p:nvSpPr>
          <p:cNvPr name="Freeform 29" id="29"/>
          <p:cNvSpPr/>
          <p:nvPr/>
        </p:nvSpPr>
        <p:spPr>
          <a:xfrm flipH="false" flipV="false" rot="-5400000">
            <a:off x="17260166" y="1811383"/>
            <a:ext cx="581464" cy="179835"/>
          </a:xfrm>
          <a:custGeom>
            <a:avLst/>
            <a:gdLst/>
            <a:ahLst/>
            <a:cxnLst/>
            <a:rect r="r" b="b" t="t" l="l"/>
            <a:pathLst>
              <a:path h="179835" w="581464">
                <a:moveTo>
                  <a:pt x="0" y="0"/>
                </a:moveTo>
                <a:lnTo>
                  <a:pt x="581464" y="0"/>
                </a:lnTo>
                <a:lnTo>
                  <a:pt x="581464" y="179835"/>
                </a:lnTo>
                <a:lnTo>
                  <a:pt x="0" y="1798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24033" t="-107723" r="-4438" b="-1529"/>
            </a:stretch>
          </a:blipFill>
        </p:spPr>
        <p:txBody>
          <a:bodyPr/>
          <a:p/>
        </p:txBody>
      </p:sp>
      <p:sp>
        <p:nvSpPr>
          <p:cNvPr name="TextBox 30" id="30"/>
          <p:cNvSpPr txBox="true"/>
          <p:nvPr/>
        </p:nvSpPr>
        <p:spPr>
          <a:xfrm rot="0">
            <a:off x="1079649" y="1057275"/>
            <a:ext cx="6824557" cy="2856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8"/>
              </a:lnSpc>
            </a:pPr>
            <a:r>
              <a:rPr lang="en-US" sz="6494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Critical Illness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3000407" y="1028700"/>
            <a:ext cx="4258893" cy="660193"/>
          </a:xfrm>
          <a:custGeom>
            <a:avLst/>
            <a:gdLst/>
            <a:ahLst/>
            <a:cxnLst/>
            <a:rect r="r" b="b" t="t" l="l"/>
            <a:pathLst>
              <a:path h="660193" w="4258893">
                <a:moveTo>
                  <a:pt x="0" y="0"/>
                </a:moveTo>
                <a:lnTo>
                  <a:pt x="4258893" y="0"/>
                </a:lnTo>
                <a:lnTo>
                  <a:pt x="4258893" y="660193"/>
                </a:lnTo>
                <a:lnTo>
                  <a:pt x="0" y="6601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32" id="32"/>
          <p:cNvSpPr txBox="true"/>
          <p:nvPr/>
        </p:nvSpPr>
        <p:spPr>
          <a:xfrm rot="0">
            <a:off x="1079649" y="3033910"/>
            <a:ext cx="7028224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DFD3D3"/>
                </a:solidFill>
                <a:latin typeface="Garet Bold"/>
                <a:ea typeface="Garet Bold"/>
                <a:cs typeface="Garet Bold"/>
                <a:sym typeface="Garet Bold"/>
              </a:rPr>
              <a:t>Protecting you &amp; your loved ones in the event of a serious illness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031129" y="3990169"/>
            <a:ext cx="213765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Provider: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031129" y="4428382"/>
            <a:ext cx="283987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Sum Assured: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031129" y="4862179"/>
            <a:ext cx="283987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Term: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031129" y="5295976"/>
            <a:ext cx="283987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Cover Type: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006443" y="5685883"/>
            <a:ext cx="283987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Basis: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402599" y="4040380"/>
            <a:ext cx="2783638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b="true" sz="1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Royal London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402599" y="4478593"/>
            <a:ext cx="3439014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£</a:t>
            </a: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150,000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402599" y="4916743"/>
            <a:ext cx="2783638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25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402599" y="5346187"/>
            <a:ext cx="3063557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Decreasing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402599" y="5766059"/>
            <a:ext cx="3439014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Decreasing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006443" y="7095924"/>
            <a:ext cx="2921769" cy="37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2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Monthly Premium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10006443" y="7689938"/>
            <a:ext cx="3270153" cy="1568362"/>
            <a:chOff x="0" y="0"/>
            <a:chExt cx="861275" cy="41306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61275" cy="413067"/>
            </a:xfrm>
            <a:custGeom>
              <a:avLst/>
              <a:gdLst/>
              <a:ahLst/>
              <a:cxnLst/>
              <a:rect r="r" b="b" t="t" l="l"/>
              <a:pathLst>
                <a:path h="413067" w="861275">
                  <a:moveTo>
                    <a:pt x="40247" y="0"/>
                  </a:moveTo>
                  <a:lnTo>
                    <a:pt x="821028" y="0"/>
                  </a:lnTo>
                  <a:cubicBezTo>
                    <a:pt x="843256" y="0"/>
                    <a:pt x="861275" y="18019"/>
                    <a:pt x="861275" y="40247"/>
                  </a:cubicBezTo>
                  <a:lnTo>
                    <a:pt x="861275" y="372820"/>
                  </a:lnTo>
                  <a:cubicBezTo>
                    <a:pt x="861275" y="395048"/>
                    <a:pt x="843256" y="413067"/>
                    <a:pt x="821028" y="413067"/>
                  </a:cubicBezTo>
                  <a:lnTo>
                    <a:pt x="40247" y="413067"/>
                  </a:lnTo>
                  <a:cubicBezTo>
                    <a:pt x="18019" y="413067"/>
                    <a:pt x="0" y="395048"/>
                    <a:pt x="0" y="372820"/>
                  </a:cubicBezTo>
                  <a:lnTo>
                    <a:pt x="0" y="40247"/>
                  </a:lnTo>
                  <a:cubicBezTo>
                    <a:pt x="0" y="18019"/>
                    <a:pt x="18019" y="0"/>
                    <a:pt x="40247" y="0"/>
                  </a:cubicBezTo>
                  <a:close/>
                </a:path>
              </a:pathLst>
            </a:custGeom>
            <a:solidFill>
              <a:srgbClr val="17273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9525"/>
              <a:ext cx="861275" cy="422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8553151" y="8170806"/>
            <a:ext cx="6149307" cy="53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£</a:t>
            </a:r>
            <a:r>
              <a:rPr lang="en-US" b="true" sz="320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65.63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0434" y="9978008"/>
            <a:ext cx="7385606" cy="207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2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Quote Ref: 758429356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47458" y="5779721"/>
            <a:ext cx="4839735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b="true" sz="21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Your Current Provisions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64091" y="6228612"/>
            <a:ext cx="7385606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3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64091" y="7458276"/>
            <a:ext cx="483973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Your Risk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28700" y="7909205"/>
            <a:ext cx="7385606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{{your_risk}}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64091" y="4718299"/>
            <a:ext cx="7385606" cy="93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Age: </a:t>
            </a: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38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Job Status: </a:t>
            </a: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Auditor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Salary: £</a:t>
            </a: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27,248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47458" y="4258302"/>
            <a:ext cx="4839735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About You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7408" y="0"/>
            <a:ext cx="10942732" cy="12802002"/>
          </a:xfrm>
          <a:custGeom>
            <a:avLst/>
            <a:gdLst/>
            <a:ahLst/>
            <a:cxnLst/>
            <a:rect r="r" b="b" t="t" l="l"/>
            <a:pathLst>
              <a:path h="12802002" w="10942732">
                <a:moveTo>
                  <a:pt x="0" y="0"/>
                </a:moveTo>
                <a:lnTo>
                  <a:pt x="10942732" y="0"/>
                </a:lnTo>
                <a:lnTo>
                  <a:pt x="10942732" y="12802002"/>
                </a:lnTo>
                <a:lnTo>
                  <a:pt x="0" y="12802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5783" t="0" r="-13504" b="-3580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7980406" y="-790645"/>
            <a:ext cx="1949836" cy="3157630"/>
          </a:xfrm>
          <a:custGeom>
            <a:avLst/>
            <a:gdLst/>
            <a:ahLst/>
            <a:cxnLst/>
            <a:rect r="r" b="b" t="t" l="l"/>
            <a:pathLst>
              <a:path h="3157630" w="1949836">
                <a:moveTo>
                  <a:pt x="0" y="0"/>
                </a:moveTo>
                <a:lnTo>
                  <a:pt x="1949837" y="0"/>
                </a:lnTo>
                <a:lnTo>
                  <a:pt x="1949837" y="3157630"/>
                </a:lnTo>
                <a:lnTo>
                  <a:pt x="0" y="3157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0">
            <a:off x="14129631" y="132173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0">
            <a:off x="14661627" y="132173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0">
            <a:off x="14841304" y="772789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15373300" y="772789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0">
            <a:off x="12419565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0">
            <a:off x="12685361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0">
            <a:off x="12951157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0">
            <a:off x="13216953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13482750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12419565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2685361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0">
            <a:off x="12951157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6" id="16"/>
          <p:cNvSpPr/>
          <p:nvPr/>
        </p:nvSpPr>
        <p:spPr>
          <a:xfrm flipH="false" flipV="false" rot="0">
            <a:off x="13216953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7" id="17"/>
          <p:cNvSpPr/>
          <p:nvPr/>
        </p:nvSpPr>
        <p:spPr>
          <a:xfrm flipH="false" flipV="false" rot="0">
            <a:off x="13482750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8" id="18"/>
          <p:cNvSpPr/>
          <p:nvPr/>
        </p:nvSpPr>
        <p:spPr>
          <a:xfrm flipH="false" flipV="false" rot="0">
            <a:off x="12459587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9" id="19"/>
          <p:cNvSpPr/>
          <p:nvPr/>
        </p:nvSpPr>
        <p:spPr>
          <a:xfrm flipH="false" flipV="false" rot="0">
            <a:off x="12725383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0" id="20"/>
          <p:cNvSpPr/>
          <p:nvPr/>
        </p:nvSpPr>
        <p:spPr>
          <a:xfrm flipH="false" flipV="false" rot="0">
            <a:off x="12991179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1" id="21"/>
          <p:cNvSpPr/>
          <p:nvPr/>
        </p:nvSpPr>
        <p:spPr>
          <a:xfrm flipH="false" flipV="false" rot="0">
            <a:off x="13256976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2" id="22"/>
          <p:cNvSpPr/>
          <p:nvPr/>
        </p:nvSpPr>
        <p:spPr>
          <a:xfrm flipH="false" flipV="false" rot="0">
            <a:off x="13522772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3" id="23"/>
          <p:cNvSpPr/>
          <p:nvPr/>
        </p:nvSpPr>
        <p:spPr>
          <a:xfrm flipH="true" flipV="true" rot="0">
            <a:off x="14877959" y="7257373"/>
            <a:ext cx="5122036" cy="5122036"/>
          </a:xfrm>
          <a:custGeom>
            <a:avLst/>
            <a:gdLst/>
            <a:ahLst/>
            <a:cxnLst/>
            <a:rect r="r" b="b" t="t" l="l"/>
            <a:pathLst>
              <a:path h="5122036" w="5122036">
                <a:moveTo>
                  <a:pt x="5122036" y="5122035"/>
                </a:moveTo>
                <a:lnTo>
                  <a:pt x="0" y="5122035"/>
                </a:lnTo>
                <a:lnTo>
                  <a:pt x="0" y="0"/>
                </a:lnTo>
                <a:lnTo>
                  <a:pt x="5122036" y="0"/>
                </a:lnTo>
                <a:lnTo>
                  <a:pt x="5122036" y="5122035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2588" t="-569" r="-41954" b="-189479"/>
            </a:stretch>
          </a:blipFill>
        </p:spPr>
        <p:txBody>
          <a:bodyPr/>
          <a:p/>
        </p:txBody>
      </p:sp>
      <p:grpSp>
        <p:nvGrpSpPr>
          <p:cNvPr name="Group 24" id="24"/>
          <p:cNvGrpSpPr/>
          <p:nvPr/>
        </p:nvGrpSpPr>
        <p:grpSpPr>
          <a:xfrm rot="0">
            <a:off x="15219214" y="7576624"/>
            <a:ext cx="4483534" cy="448353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-22992" t="0" r="-22992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0006443" y="2159253"/>
            <a:ext cx="7984626" cy="72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4894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My Recommendations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31129" y="3279647"/>
            <a:ext cx="2921769" cy="37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2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Cover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64091" y="4642513"/>
            <a:ext cx="4839735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Your Family Covered: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79649" y="5088007"/>
            <a:ext cx="7385606" cy="187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{{ $json.data["Client Spouse"] }}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maya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maya 2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{{child_3}}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{{child_4}}</a:t>
            </a:r>
          </a:p>
          <a:p>
            <a:pPr algn="just">
              <a:lnSpc>
                <a:spcPts val="2519"/>
              </a:lnSpc>
            </a:pP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7259300" y="1811213"/>
            <a:ext cx="583197" cy="180175"/>
          </a:xfrm>
          <a:custGeom>
            <a:avLst/>
            <a:gdLst/>
            <a:ahLst/>
            <a:cxnLst/>
            <a:rect r="r" b="b" t="t" l="l"/>
            <a:pathLst>
              <a:path h="180175" w="583197">
                <a:moveTo>
                  <a:pt x="0" y="0"/>
                </a:moveTo>
                <a:lnTo>
                  <a:pt x="583197" y="0"/>
                </a:lnTo>
                <a:lnTo>
                  <a:pt x="583197" y="180175"/>
                </a:lnTo>
                <a:lnTo>
                  <a:pt x="0" y="1801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8013" t="0" r="-57816" b="0"/>
            </a:stretch>
          </a:blipFill>
        </p:spPr>
        <p:txBody>
          <a:bodyPr/>
          <a:p/>
        </p:txBody>
      </p:sp>
      <p:sp>
        <p:nvSpPr>
          <p:cNvPr name="Freeform 31" id="31"/>
          <p:cNvSpPr/>
          <p:nvPr/>
        </p:nvSpPr>
        <p:spPr>
          <a:xfrm flipH="false" flipV="false" rot="-5400000">
            <a:off x="17260166" y="1811383"/>
            <a:ext cx="581464" cy="179835"/>
          </a:xfrm>
          <a:custGeom>
            <a:avLst/>
            <a:gdLst/>
            <a:ahLst/>
            <a:cxnLst/>
            <a:rect r="r" b="b" t="t" l="l"/>
            <a:pathLst>
              <a:path h="179835" w="581464">
                <a:moveTo>
                  <a:pt x="0" y="0"/>
                </a:moveTo>
                <a:lnTo>
                  <a:pt x="581464" y="0"/>
                </a:lnTo>
                <a:lnTo>
                  <a:pt x="581464" y="179835"/>
                </a:lnTo>
                <a:lnTo>
                  <a:pt x="0" y="1798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24033" t="-107723" r="-4438" b="-1529"/>
            </a:stretch>
          </a:blipFill>
        </p:spPr>
        <p:txBody>
          <a:bodyPr/>
          <a:p/>
        </p:txBody>
      </p:sp>
      <p:sp>
        <p:nvSpPr>
          <p:cNvPr name="TextBox 32" id="32"/>
          <p:cNvSpPr txBox="true"/>
          <p:nvPr/>
        </p:nvSpPr>
        <p:spPr>
          <a:xfrm rot="0">
            <a:off x="1079649" y="1057275"/>
            <a:ext cx="6824557" cy="2856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8"/>
              </a:lnSpc>
            </a:pPr>
            <a:r>
              <a:rPr lang="en-US" sz="6494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{{family_product_type_choice_1}}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64091" y="7079095"/>
            <a:ext cx="4839735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Sum Assured For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8055115"/>
            <a:ext cx="7385606" cy="187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</a:p>
          <a:p>
            <a:pPr algn="just">
              <a:lnSpc>
                <a:spcPts val="2519"/>
              </a:lnSpc>
            </a:pPr>
          </a:p>
          <a:p>
            <a:pPr algn="just">
              <a:lnSpc>
                <a:spcPts val="2519"/>
              </a:lnSpc>
            </a:pP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Childrens Cover Upgrades: {{child_cover}}</a:t>
            </a:r>
          </a:p>
          <a:p>
            <a:pPr algn="just">
              <a:lnSpc>
                <a:spcPts val="2519"/>
              </a:lnSpc>
            </a:pPr>
          </a:p>
          <a:p>
            <a:pPr algn="just">
              <a:lnSpc>
                <a:spcPts val="2519"/>
              </a:lnSpc>
            </a:pP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3000407" y="1028700"/>
            <a:ext cx="4258893" cy="660193"/>
          </a:xfrm>
          <a:custGeom>
            <a:avLst/>
            <a:gdLst/>
            <a:ahLst/>
            <a:cxnLst/>
            <a:rect r="r" b="b" t="t" l="l"/>
            <a:pathLst>
              <a:path h="660193" w="4258893">
                <a:moveTo>
                  <a:pt x="0" y="0"/>
                </a:moveTo>
                <a:lnTo>
                  <a:pt x="4258893" y="0"/>
                </a:lnTo>
                <a:lnTo>
                  <a:pt x="4258893" y="660193"/>
                </a:lnTo>
                <a:lnTo>
                  <a:pt x="0" y="6601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36" id="36"/>
          <p:cNvSpPr txBox="true"/>
          <p:nvPr/>
        </p:nvSpPr>
        <p:spPr>
          <a:xfrm rot="0">
            <a:off x="1079649" y="3033910"/>
            <a:ext cx="7028224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DFD3D3"/>
                </a:solidFill>
                <a:latin typeface="Garet Bold"/>
                <a:ea typeface="Garet Bold"/>
                <a:cs typeface="Garet Bold"/>
                <a:sym typeface="Garet Bold"/>
              </a:rPr>
              <a:t>Protecting you &amp; your loved ones in the event of a serious illness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031129" y="3990169"/>
            <a:ext cx="213765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Provider: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031129" y="4428382"/>
            <a:ext cx="283987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Sum Assured: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031129" y="4862179"/>
            <a:ext cx="283987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Term: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031129" y="5295976"/>
            <a:ext cx="3145696" cy="35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Waiver of Premium: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402599" y="4040380"/>
            <a:ext cx="2783638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b="true" sz="1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{{family_1_provider}}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402599" y="4478593"/>
            <a:ext cx="3324704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£</a:t>
            </a: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{{family_1_sum_assured}}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402599" y="4916743"/>
            <a:ext cx="2783638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{{family_1_term}}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402599" y="5346187"/>
            <a:ext cx="2783638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{{family_1_waiver}}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006443" y="7095924"/>
            <a:ext cx="2921769" cy="37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2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Monthly Premium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0006443" y="7689938"/>
            <a:ext cx="3270153" cy="1568362"/>
            <a:chOff x="0" y="0"/>
            <a:chExt cx="861275" cy="413067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61275" cy="413067"/>
            </a:xfrm>
            <a:custGeom>
              <a:avLst/>
              <a:gdLst/>
              <a:ahLst/>
              <a:cxnLst/>
              <a:rect r="r" b="b" t="t" l="l"/>
              <a:pathLst>
                <a:path h="413067" w="861275">
                  <a:moveTo>
                    <a:pt x="40247" y="0"/>
                  </a:moveTo>
                  <a:lnTo>
                    <a:pt x="821028" y="0"/>
                  </a:lnTo>
                  <a:cubicBezTo>
                    <a:pt x="843256" y="0"/>
                    <a:pt x="861275" y="18019"/>
                    <a:pt x="861275" y="40247"/>
                  </a:cubicBezTo>
                  <a:lnTo>
                    <a:pt x="861275" y="372820"/>
                  </a:lnTo>
                  <a:cubicBezTo>
                    <a:pt x="861275" y="395048"/>
                    <a:pt x="843256" y="413067"/>
                    <a:pt x="821028" y="413067"/>
                  </a:cubicBezTo>
                  <a:lnTo>
                    <a:pt x="40247" y="413067"/>
                  </a:lnTo>
                  <a:cubicBezTo>
                    <a:pt x="18019" y="413067"/>
                    <a:pt x="0" y="395048"/>
                    <a:pt x="0" y="372820"/>
                  </a:cubicBezTo>
                  <a:lnTo>
                    <a:pt x="0" y="40247"/>
                  </a:lnTo>
                  <a:cubicBezTo>
                    <a:pt x="0" y="18019"/>
                    <a:pt x="18019" y="0"/>
                    <a:pt x="40247" y="0"/>
                  </a:cubicBezTo>
                  <a:close/>
                </a:path>
              </a:pathLst>
            </a:custGeom>
            <a:solidFill>
              <a:srgbClr val="17273F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9525"/>
              <a:ext cx="861275" cy="422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8690141" y="8170806"/>
            <a:ext cx="5875328" cy="53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£</a:t>
            </a:r>
            <a:r>
              <a:rPr lang="en-US" b="true" sz="320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{{family_1_monthly_cost}}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28700" y="8627156"/>
            <a:ext cx="4839735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Additional Benefits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28700" y="7501037"/>
            <a:ext cx="6320973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{{family_1_sum_assured}}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0434" y="9978008"/>
            <a:ext cx="7385606" cy="207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2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Quote Ref: {{family_product_1_quoteref}}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28700" y="9330826"/>
            <a:ext cx="7385606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Childrens Cover Value: £15000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67291" y="-1373674"/>
            <a:ext cx="9882891" cy="9882891"/>
          </a:xfrm>
          <a:custGeom>
            <a:avLst/>
            <a:gdLst/>
            <a:ahLst/>
            <a:cxnLst/>
            <a:rect r="r" b="b" t="t" l="l"/>
            <a:pathLst>
              <a:path h="9882891" w="9882891">
                <a:moveTo>
                  <a:pt x="0" y="0"/>
                </a:moveTo>
                <a:lnTo>
                  <a:pt x="9882891" y="0"/>
                </a:lnTo>
                <a:lnTo>
                  <a:pt x="9882891" y="9882890"/>
                </a:lnTo>
                <a:lnTo>
                  <a:pt x="0" y="988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4931" t="-7088" r="-24281" b="-60385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true" rot="0">
            <a:off x="13563632" y="-543181"/>
            <a:ext cx="2407318" cy="3898491"/>
          </a:xfrm>
          <a:custGeom>
            <a:avLst/>
            <a:gdLst/>
            <a:ahLst/>
            <a:cxnLst/>
            <a:rect r="r" b="b" t="t" l="l"/>
            <a:pathLst>
              <a:path h="3898491" w="2407318">
                <a:moveTo>
                  <a:pt x="0" y="3898490"/>
                </a:moveTo>
                <a:lnTo>
                  <a:pt x="2407318" y="3898490"/>
                </a:lnTo>
                <a:lnTo>
                  <a:pt x="2407318" y="0"/>
                </a:lnTo>
                <a:lnTo>
                  <a:pt x="0" y="0"/>
                </a:lnTo>
                <a:lnTo>
                  <a:pt x="0" y="38984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0">
            <a:off x="-3573048" y="3291657"/>
            <a:ext cx="24224874" cy="5217559"/>
          </a:xfrm>
          <a:custGeom>
            <a:avLst/>
            <a:gdLst/>
            <a:ahLst/>
            <a:cxnLst/>
            <a:rect r="r" b="b" t="t" l="l"/>
            <a:pathLst>
              <a:path h="5217559" w="24224874">
                <a:moveTo>
                  <a:pt x="0" y="0"/>
                </a:moveTo>
                <a:lnTo>
                  <a:pt x="24224875" y="0"/>
                </a:lnTo>
                <a:lnTo>
                  <a:pt x="24224875" y="5217559"/>
                </a:lnTo>
                <a:lnTo>
                  <a:pt x="0" y="52175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5150" t="-15250" r="0" b="-9464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10712404" y="2082906"/>
            <a:ext cx="5702456" cy="3350290"/>
            <a:chOff x="0" y="0"/>
            <a:chExt cx="691725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1725" cy="406400"/>
            </a:xfrm>
            <a:custGeom>
              <a:avLst/>
              <a:gdLst/>
              <a:ahLst/>
              <a:cxnLst/>
              <a:rect r="r" b="b" t="t" l="l"/>
              <a:pathLst>
                <a:path h="406400" w="691725">
                  <a:moveTo>
                    <a:pt x="92320" y="0"/>
                  </a:moveTo>
                  <a:lnTo>
                    <a:pt x="599405" y="0"/>
                  </a:lnTo>
                  <a:cubicBezTo>
                    <a:pt x="650392" y="0"/>
                    <a:pt x="691725" y="41333"/>
                    <a:pt x="691725" y="92320"/>
                  </a:cubicBezTo>
                  <a:lnTo>
                    <a:pt x="691725" y="314080"/>
                  </a:lnTo>
                  <a:cubicBezTo>
                    <a:pt x="691725" y="338565"/>
                    <a:pt x="681998" y="362047"/>
                    <a:pt x="664685" y="379360"/>
                  </a:cubicBezTo>
                  <a:cubicBezTo>
                    <a:pt x="647371" y="396673"/>
                    <a:pt x="623889" y="406400"/>
                    <a:pt x="599405" y="406400"/>
                  </a:cubicBezTo>
                  <a:lnTo>
                    <a:pt x="92320" y="406400"/>
                  </a:lnTo>
                  <a:cubicBezTo>
                    <a:pt x="67835" y="406400"/>
                    <a:pt x="44353" y="396673"/>
                    <a:pt x="27040" y="379360"/>
                  </a:cubicBezTo>
                  <a:cubicBezTo>
                    <a:pt x="9727" y="362047"/>
                    <a:pt x="0" y="338565"/>
                    <a:pt x="0" y="314080"/>
                  </a:cubicBezTo>
                  <a:lnTo>
                    <a:pt x="0" y="92320"/>
                  </a:lnTo>
                  <a:cubicBezTo>
                    <a:pt x="0" y="67835"/>
                    <a:pt x="9727" y="44353"/>
                    <a:pt x="27040" y="27040"/>
                  </a:cubicBezTo>
                  <a:cubicBezTo>
                    <a:pt x="44353" y="9727"/>
                    <a:pt x="67835" y="0"/>
                    <a:pt x="9232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6735" r="0" b="-673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712404" y="5668672"/>
            <a:ext cx="5702456" cy="3350290"/>
            <a:chOff x="0" y="0"/>
            <a:chExt cx="691725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1725" cy="406400"/>
            </a:xfrm>
            <a:custGeom>
              <a:avLst/>
              <a:gdLst/>
              <a:ahLst/>
              <a:cxnLst/>
              <a:rect r="r" b="b" t="t" l="l"/>
              <a:pathLst>
                <a:path h="406400" w="691725">
                  <a:moveTo>
                    <a:pt x="92320" y="0"/>
                  </a:moveTo>
                  <a:lnTo>
                    <a:pt x="599405" y="0"/>
                  </a:lnTo>
                  <a:cubicBezTo>
                    <a:pt x="650392" y="0"/>
                    <a:pt x="691725" y="41333"/>
                    <a:pt x="691725" y="92320"/>
                  </a:cubicBezTo>
                  <a:lnTo>
                    <a:pt x="691725" y="314080"/>
                  </a:lnTo>
                  <a:cubicBezTo>
                    <a:pt x="691725" y="338565"/>
                    <a:pt x="681998" y="362047"/>
                    <a:pt x="664685" y="379360"/>
                  </a:cubicBezTo>
                  <a:cubicBezTo>
                    <a:pt x="647371" y="396673"/>
                    <a:pt x="623889" y="406400"/>
                    <a:pt x="599405" y="406400"/>
                  </a:cubicBezTo>
                  <a:lnTo>
                    <a:pt x="92320" y="406400"/>
                  </a:lnTo>
                  <a:cubicBezTo>
                    <a:pt x="67835" y="406400"/>
                    <a:pt x="44353" y="396673"/>
                    <a:pt x="27040" y="379360"/>
                  </a:cubicBezTo>
                  <a:cubicBezTo>
                    <a:pt x="9727" y="362047"/>
                    <a:pt x="0" y="338565"/>
                    <a:pt x="0" y="314080"/>
                  </a:cubicBezTo>
                  <a:lnTo>
                    <a:pt x="0" y="92320"/>
                  </a:lnTo>
                  <a:cubicBezTo>
                    <a:pt x="0" y="67835"/>
                    <a:pt x="9727" y="44353"/>
                    <a:pt x="27040" y="27040"/>
                  </a:cubicBezTo>
                  <a:cubicBezTo>
                    <a:pt x="44353" y="9727"/>
                    <a:pt x="67835" y="0"/>
                    <a:pt x="9232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6735" r="0" b="-6735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85492" y="2331151"/>
            <a:ext cx="9903777" cy="96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8"/>
              </a:lnSpc>
            </a:pPr>
            <a:r>
              <a:rPr lang="en-US" sz="6494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Trust of Beneficiary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6928" y="3820481"/>
            <a:ext cx="9375476" cy="257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You have declared the following person to be your beneficiary: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15400" y="4635027"/>
            <a:ext cx="391594" cy="391594"/>
          </a:xfrm>
          <a:custGeom>
            <a:avLst/>
            <a:gdLst/>
            <a:ahLst/>
            <a:cxnLst/>
            <a:rect r="r" b="b" t="t" l="l"/>
            <a:pathLst>
              <a:path h="391594" w="391594">
                <a:moveTo>
                  <a:pt x="0" y="0"/>
                </a:moveTo>
                <a:lnTo>
                  <a:pt x="391594" y="0"/>
                </a:lnTo>
                <a:lnTo>
                  <a:pt x="391594" y="391594"/>
                </a:lnTo>
                <a:lnTo>
                  <a:pt x="0" y="3915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81055" t="-51813" r="-85436" b="-125061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1504207" y="4748150"/>
            <a:ext cx="213980" cy="165348"/>
          </a:xfrm>
          <a:custGeom>
            <a:avLst/>
            <a:gdLst/>
            <a:ahLst/>
            <a:cxnLst/>
            <a:rect r="r" b="b" t="t" l="l"/>
            <a:pathLst>
              <a:path h="165348" w="213980">
                <a:moveTo>
                  <a:pt x="0" y="0"/>
                </a:moveTo>
                <a:lnTo>
                  <a:pt x="213980" y="0"/>
                </a:lnTo>
                <a:lnTo>
                  <a:pt x="213980" y="165348"/>
                </a:lnTo>
                <a:lnTo>
                  <a:pt x="0" y="1653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0840" t="-27265" r="-10729" b="-30060"/>
            </a:stretch>
          </a:blipFill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9588886" y="1433751"/>
            <a:ext cx="721334" cy="816325"/>
          </a:xfrm>
          <a:custGeom>
            <a:avLst/>
            <a:gdLst/>
            <a:ahLst/>
            <a:cxnLst/>
            <a:rect r="r" b="b" t="t" l="l"/>
            <a:pathLst>
              <a:path h="816325" w="721334">
                <a:moveTo>
                  <a:pt x="0" y="0"/>
                </a:moveTo>
                <a:lnTo>
                  <a:pt x="721334" y="0"/>
                </a:lnTo>
                <a:lnTo>
                  <a:pt x="721334" y="816325"/>
                </a:lnTo>
                <a:lnTo>
                  <a:pt x="0" y="8163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9747962" y="1686139"/>
            <a:ext cx="403181" cy="311549"/>
          </a:xfrm>
          <a:custGeom>
            <a:avLst/>
            <a:gdLst/>
            <a:ahLst/>
            <a:cxnLst/>
            <a:rect r="r" b="b" t="t" l="l"/>
            <a:pathLst>
              <a:path h="311549" w="403181">
                <a:moveTo>
                  <a:pt x="0" y="0"/>
                </a:moveTo>
                <a:lnTo>
                  <a:pt x="403181" y="0"/>
                </a:lnTo>
                <a:lnTo>
                  <a:pt x="403181" y="311549"/>
                </a:lnTo>
                <a:lnTo>
                  <a:pt x="0" y="3115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10840" t="-27265" r="-10729" b="-3006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0">
            <a:off x="16719660" y="9168213"/>
            <a:ext cx="583197" cy="180175"/>
          </a:xfrm>
          <a:custGeom>
            <a:avLst/>
            <a:gdLst/>
            <a:ahLst/>
            <a:cxnLst/>
            <a:rect r="r" b="b" t="t" l="l"/>
            <a:pathLst>
              <a:path h="180175" w="583197">
                <a:moveTo>
                  <a:pt x="0" y="0"/>
                </a:moveTo>
                <a:lnTo>
                  <a:pt x="583197" y="0"/>
                </a:lnTo>
                <a:lnTo>
                  <a:pt x="583197" y="180174"/>
                </a:lnTo>
                <a:lnTo>
                  <a:pt x="0" y="18017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28013" t="0" r="-57816" b="0"/>
            </a:stretch>
          </a:blipFill>
        </p:spPr>
        <p:txBody>
          <a:bodyPr/>
          <a:p/>
        </p:txBody>
      </p:sp>
      <p:sp>
        <p:nvSpPr>
          <p:cNvPr name="Freeform 16" id="16"/>
          <p:cNvSpPr/>
          <p:nvPr/>
        </p:nvSpPr>
        <p:spPr>
          <a:xfrm flipH="false" flipV="false" rot="-5400000">
            <a:off x="16720527" y="9168383"/>
            <a:ext cx="581464" cy="179835"/>
          </a:xfrm>
          <a:custGeom>
            <a:avLst/>
            <a:gdLst/>
            <a:ahLst/>
            <a:cxnLst/>
            <a:rect r="r" b="b" t="t" l="l"/>
            <a:pathLst>
              <a:path h="179835" w="581464">
                <a:moveTo>
                  <a:pt x="0" y="0"/>
                </a:moveTo>
                <a:lnTo>
                  <a:pt x="581464" y="0"/>
                </a:lnTo>
                <a:lnTo>
                  <a:pt x="581464" y="179834"/>
                </a:lnTo>
                <a:lnTo>
                  <a:pt x="0" y="17983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24033" t="-107723" r="-4438" b="-1529"/>
            </a:stretch>
          </a:blipFill>
        </p:spPr>
        <p:txBody>
          <a:bodyPr/>
          <a:p/>
        </p:txBody>
      </p:sp>
      <p:sp>
        <p:nvSpPr>
          <p:cNvPr name="Freeform 17" id="17"/>
          <p:cNvSpPr/>
          <p:nvPr/>
        </p:nvSpPr>
        <p:spPr>
          <a:xfrm flipH="false" flipV="false" rot="0">
            <a:off x="1187884" y="1181720"/>
            <a:ext cx="4258893" cy="660193"/>
          </a:xfrm>
          <a:custGeom>
            <a:avLst/>
            <a:gdLst/>
            <a:ahLst/>
            <a:cxnLst/>
            <a:rect r="r" b="b" t="t" l="l"/>
            <a:pathLst>
              <a:path h="660193" w="4258893">
                <a:moveTo>
                  <a:pt x="0" y="0"/>
                </a:moveTo>
                <a:lnTo>
                  <a:pt x="4258893" y="0"/>
                </a:lnTo>
                <a:lnTo>
                  <a:pt x="4258893" y="660193"/>
                </a:lnTo>
                <a:lnTo>
                  <a:pt x="0" y="660193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8" id="18"/>
          <p:cNvSpPr txBox="true"/>
          <p:nvPr/>
        </p:nvSpPr>
        <p:spPr>
          <a:xfrm rot="0">
            <a:off x="1952430" y="4700667"/>
            <a:ext cx="6824557" cy="279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3"/>
              </a:lnSpc>
            </a:pPr>
            <a:r>
              <a:rPr lang="en-US" sz="1994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marisa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52430" y="5153832"/>
            <a:ext cx="6824557" cy="279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3"/>
              </a:lnSpc>
            </a:pPr>
            <a:r>
              <a:rPr lang="en-US" sz="1994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{{client_beneficiary_details}}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68582" y="-3412891"/>
            <a:ext cx="11971116" cy="11971116"/>
          </a:xfrm>
          <a:custGeom>
            <a:avLst/>
            <a:gdLst/>
            <a:ahLst/>
            <a:cxnLst/>
            <a:rect r="r" b="b" t="t" l="l"/>
            <a:pathLst>
              <a:path h="11971116" w="11971116">
                <a:moveTo>
                  <a:pt x="0" y="0"/>
                </a:moveTo>
                <a:lnTo>
                  <a:pt x="11971115" y="0"/>
                </a:lnTo>
                <a:lnTo>
                  <a:pt x="11971115" y="11971115"/>
                </a:lnTo>
                <a:lnTo>
                  <a:pt x="0" y="11971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4931" t="-7088" r="-24281" b="-60385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true" rot="0">
            <a:off x="10297139" y="-984514"/>
            <a:ext cx="2915977" cy="4722230"/>
          </a:xfrm>
          <a:custGeom>
            <a:avLst/>
            <a:gdLst/>
            <a:ahLst/>
            <a:cxnLst/>
            <a:rect r="r" b="b" t="t" l="l"/>
            <a:pathLst>
              <a:path h="4722230" w="2915977">
                <a:moveTo>
                  <a:pt x="0" y="4722230"/>
                </a:moveTo>
                <a:lnTo>
                  <a:pt x="2915977" y="4722230"/>
                </a:lnTo>
                <a:lnTo>
                  <a:pt x="2915977" y="0"/>
                </a:lnTo>
                <a:lnTo>
                  <a:pt x="0" y="0"/>
                </a:lnTo>
                <a:lnTo>
                  <a:pt x="0" y="472223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5400000">
            <a:off x="8119028" y="3509581"/>
            <a:ext cx="3293245" cy="345791"/>
          </a:xfrm>
          <a:custGeom>
            <a:avLst/>
            <a:gdLst/>
            <a:ahLst/>
            <a:cxnLst/>
            <a:rect r="r" b="b" t="t" l="l"/>
            <a:pathLst>
              <a:path h="345791" w="3293245">
                <a:moveTo>
                  <a:pt x="0" y="0"/>
                </a:moveTo>
                <a:lnTo>
                  <a:pt x="3293245" y="0"/>
                </a:lnTo>
                <a:lnTo>
                  <a:pt x="3293245" y="345791"/>
                </a:lnTo>
                <a:lnTo>
                  <a:pt x="0" y="3457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5400000">
            <a:off x="8119028" y="7530847"/>
            <a:ext cx="3293245" cy="345791"/>
          </a:xfrm>
          <a:custGeom>
            <a:avLst/>
            <a:gdLst/>
            <a:ahLst/>
            <a:cxnLst/>
            <a:rect r="r" b="b" t="t" l="l"/>
            <a:pathLst>
              <a:path h="345791" w="3293245">
                <a:moveTo>
                  <a:pt x="0" y="0"/>
                </a:moveTo>
                <a:lnTo>
                  <a:pt x="3293245" y="0"/>
                </a:lnTo>
                <a:lnTo>
                  <a:pt x="3293245" y="345791"/>
                </a:lnTo>
                <a:lnTo>
                  <a:pt x="0" y="3457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6" id="6"/>
          <p:cNvGrpSpPr/>
          <p:nvPr/>
        </p:nvGrpSpPr>
        <p:grpSpPr>
          <a:xfrm rot="0">
            <a:off x="9823720" y="1803583"/>
            <a:ext cx="6356590" cy="3757787"/>
            <a:chOff x="0" y="0"/>
            <a:chExt cx="691725" cy="4089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1725" cy="408923"/>
            </a:xfrm>
            <a:custGeom>
              <a:avLst/>
              <a:gdLst/>
              <a:ahLst/>
              <a:cxnLst/>
              <a:rect r="r" b="b" t="t" l="l"/>
              <a:pathLst>
                <a:path h="408923" w="691725">
                  <a:moveTo>
                    <a:pt x="121794" y="0"/>
                  </a:moveTo>
                  <a:lnTo>
                    <a:pt x="569931" y="0"/>
                  </a:lnTo>
                  <a:cubicBezTo>
                    <a:pt x="602233" y="0"/>
                    <a:pt x="633211" y="12832"/>
                    <a:pt x="656052" y="35673"/>
                  </a:cubicBezTo>
                  <a:cubicBezTo>
                    <a:pt x="678893" y="58513"/>
                    <a:pt x="691725" y="89492"/>
                    <a:pt x="691725" y="121794"/>
                  </a:cubicBezTo>
                  <a:lnTo>
                    <a:pt x="691725" y="287129"/>
                  </a:lnTo>
                  <a:cubicBezTo>
                    <a:pt x="691725" y="319431"/>
                    <a:pt x="678893" y="350409"/>
                    <a:pt x="656052" y="373250"/>
                  </a:cubicBezTo>
                  <a:cubicBezTo>
                    <a:pt x="633211" y="396091"/>
                    <a:pt x="602233" y="408923"/>
                    <a:pt x="569931" y="408923"/>
                  </a:cubicBezTo>
                  <a:lnTo>
                    <a:pt x="121794" y="408923"/>
                  </a:lnTo>
                  <a:cubicBezTo>
                    <a:pt x="89492" y="408923"/>
                    <a:pt x="58513" y="396091"/>
                    <a:pt x="35673" y="373250"/>
                  </a:cubicBezTo>
                  <a:cubicBezTo>
                    <a:pt x="12832" y="350409"/>
                    <a:pt x="0" y="319431"/>
                    <a:pt x="0" y="287129"/>
                  </a:cubicBezTo>
                  <a:lnTo>
                    <a:pt x="0" y="121794"/>
                  </a:lnTo>
                  <a:cubicBezTo>
                    <a:pt x="0" y="89492"/>
                    <a:pt x="12832" y="58513"/>
                    <a:pt x="35673" y="35673"/>
                  </a:cubicBezTo>
                  <a:cubicBezTo>
                    <a:pt x="58513" y="12832"/>
                    <a:pt x="89492" y="0"/>
                    <a:pt x="121794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6385" r="0" b="-638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823720" y="5824849"/>
            <a:ext cx="6356590" cy="3757787"/>
            <a:chOff x="0" y="0"/>
            <a:chExt cx="691725" cy="4089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1725" cy="408923"/>
            </a:xfrm>
            <a:custGeom>
              <a:avLst/>
              <a:gdLst/>
              <a:ahLst/>
              <a:cxnLst/>
              <a:rect r="r" b="b" t="t" l="l"/>
              <a:pathLst>
                <a:path h="408923" w="691725">
                  <a:moveTo>
                    <a:pt x="121794" y="0"/>
                  </a:moveTo>
                  <a:lnTo>
                    <a:pt x="569931" y="0"/>
                  </a:lnTo>
                  <a:cubicBezTo>
                    <a:pt x="602233" y="0"/>
                    <a:pt x="633211" y="12832"/>
                    <a:pt x="656052" y="35673"/>
                  </a:cubicBezTo>
                  <a:cubicBezTo>
                    <a:pt x="678893" y="58513"/>
                    <a:pt x="691725" y="89492"/>
                    <a:pt x="691725" y="121794"/>
                  </a:cubicBezTo>
                  <a:lnTo>
                    <a:pt x="691725" y="287129"/>
                  </a:lnTo>
                  <a:cubicBezTo>
                    <a:pt x="691725" y="319431"/>
                    <a:pt x="678893" y="350409"/>
                    <a:pt x="656052" y="373250"/>
                  </a:cubicBezTo>
                  <a:cubicBezTo>
                    <a:pt x="633211" y="396091"/>
                    <a:pt x="602233" y="408923"/>
                    <a:pt x="569931" y="408923"/>
                  </a:cubicBezTo>
                  <a:lnTo>
                    <a:pt x="121794" y="408923"/>
                  </a:lnTo>
                  <a:cubicBezTo>
                    <a:pt x="89492" y="408923"/>
                    <a:pt x="58513" y="396091"/>
                    <a:pt x="35673" y="373250"/>
                  </a:cubicBezTo>
                  <a:cubicBezTo>
                    <a:pt x="12832" y="350409"/>
                    <a:pt x="0" y="319431"/>
                    <a:pt x="0" y="287129"/>
                  </a:cubicBezTo>
                  <a:lnTo>
                    <a:pt x="0" y="121794"/>
                  </a:lnTo>
                  <a:cubicBezTo>
                    <a:pt x="0" y="89492"/>
                    <a:pt x="12832" y="58513"/>
                    <a:pt x="35673" y="35673"/>
                  </a:cubicBezTo>
                  <a:cubicBezTo>
                    <a:pt x="58513" y="12832"/>
                    <a:pt x="89492" y="0"/>
                    <a:pt x="121794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7090" r="0" b="-709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87884" y="2601242"/>
            <a:ext cx="7030707" cy="1908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8"/>
              </a:lnSpc>
            </a:pPr>
            <a:r>
              <a:rPr lang="en-US" sz="6494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Thank You</a:t>
            </a:r>
          </a:p>
          <a:p>
            <a:pPr algn="l">
              <a:lnSpc>
                <a:spcPts val="7468"/>
              </a:lnSpc>
            </a:pPr>
            <a:r>
              <a:rPr lang="en-US" sz="6494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for Your Time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81190" y="7327195"/>
            <a:ext cx="597693" cy="607907"/>
          </a:xfrm>
          <a:custGeom>
            <a:avLst/>
            <a:gdLst/>
            <a:ahLst/>
            <a:cxnLst/>
            <a:rect r="r" b="b" t="t" l="l"/>
            <a:pathLst>
              <a:path h="607907" w="597693">
                <a:moveTo>
                  <a:pt x="0" y="0"/>
                </a:moveTo>
                <a:lnTo>
                  <a:pt x="597693" y="0"/>
                </a:lnTo>
                <a:lnTo>
                  <a:pt x="597693" y="607907"/>
                </a:lnTo>
                <a:lnTo>
                  <a:pt x="0" y="6079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02440" t="0" r="-201636" b="-297287"/>
            </a:stretch>
          </a:blipFill>
        </p:spPr>
        <p:txBody>
          <a:bodyPr/>
          <a:p/>
        </p:txBody>
      </p:sp>
      <p:sp>
        <p:nvSpPr>
          <p:cNvPr name="TextBox 12" id="12"/>
          <p:cNvSpPr txBox="true"/>
          <p:nvPr/>
        </p:nvSpPr>
        <p:spPr>
          <a:xfrm rot="0">
            <a:off x="2040817" y="7651718"/>
            <a:ext cx="3690474" cy="32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2125">
                <a:solidFill>
                  <a:srgbClr val="17273F"/>
                </a:solidFill>
                <a:latin typeface="Mont"/>
                <a:ea typeface="Mont"/>
                <a:cs typeface="Mont"/>
                <a:sym typeface="Mont"/>
              </a:rPr>
              <a:t>{{advisor_email}}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40817" y="7277718"/>
            <a:ext cx="4141263" cy="347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7"/>
              </a:lnSpc>
            </a:pPr>
            <a:r>
              <a:rPr lang="en-US" sz="2236" b="true">
                <a:solidFill>
                  <a:srgbClr val="17273F"/>
                </a:solidFill>
                <a:latin typeface="Mont Bold"/>
                <a:ea typeface="Mont Bold"/>
                <a:cs typeface="Mont Bold"/>
                <a:sym typeface="Mont Bold"/>
              </a:rPr>
              <a:t>Email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81190" y="8304678"/>
            <a:ext cx="597693" cy="607907"/>
          </a:xfrm>
          <a:custGeom>
            <a:avLst/>
            <a:gdLst/>
            <a:ahLst/>
            <a:cxnLst/>
            <a:rect r="r" b="b" t="t" l="l"/>
            <a:pathLst>
              <a:path h="607907" w="597693">
                <a:moveTo>
                  <a:pt x="0" y="0"/>
                </a:moveTo>
                <a:lnTo>
                  <a:pt x="597693" y="0"/>
                </a:lnTo>
                <a:lnTo>
                  <a:pt x="597693" y="607907"/>
                </a:lnTo>
                <a:lnTo>
                  <a:pt x="0" y="6079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02440" t="0" r="-201636" b="-297287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0">
            <a:off x="1395600" y="8424195"/>
            <a:ext cx="368872" cy="368872"/>
          </a:xfrm>
          <a:custGeom>
            <a:avLst/>
            <a:gdLst/>
            <a:ahLst/>
            <a:cxnLst/>
            <a:rect r="r" b="b" t="t" l="l"/>
            <a:pathLst>
              <a:path h="368872" w="368872">
                <a:moveTo>
                  <a:pt x="0" y="0"/>
                </a:moveTo>
                <a:lnTo>
                  <a:pt x="368872" y="0"/>
                </a:lnTo>
                <a:lnTo>
                  <a:pt x="368872" y="368872"/>
                </a:lnTo>
                <a:lnTo>
                  <a:pt x="0" y="368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6" id="16"/>
          <p:cNvSpPr txBox="true"/>
          <p:nvPr/>
        </p:nvSpPr>
        <p:spPr>
          <a:xfrm rot="0">
            <a:off x="2040817" y="8629201"/>
            <a:ext cx="3690474" cy="323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2125">
                <a:solidFill>
                  <a:srgbClr val="17273F"/>
                </a:solidFill>
                <a:latin typeface="Mont"/>
                <a:ea typeface="Mont"/>
                <a:cs typeface="Mont"/>
                <a:sym typeface="Mont"/>
              </a:rPr>
              <a:t>www.firstmortgage.co.uk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40817" y="8255200"/>
            <a:ext cx="4141263" cy="348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7"/>
              </a:lnSpc>
            </a:pPr>
            <a:r>
              <a:rPr lang="en-US" sz="2236" b="true">
                <a:solidFill>
                  <a:srgbClr val="17273F"/>
                </a:solidFill>
                <a:latin typeface="Mont Bold"/>
                <a:ea typeface="Mont Bold"/>
                <a:cs typeface="Mont Bold"/>
                <a:sym typeface="Mont Bold"/>
              </a:rPr>
              <a:t>Website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28700" y="4844540"/>
            <a:ext cx="4393880" cy="980309"/>
          </a:xfrm>
          <a:custGeom>
            <a:avLst/>
            <a:gdLst/>
            <a:ahLst/>
            <a:cxnLst/>
            <a:rect r="r" b="b" t="t" l="l"/>
            <a:pathLst>
              <a:path h="980309" w="4393880">
                <a:moveTo>
                  <a:pt x="0" y="0"/>
                </a:moveTo>
                <a:lnTo>
                  <a:pt x="4393880" y="0"/>
                </a:lnTo>
                <a:lnTo>
                  <a:pt x="4393880" y="980309"/>
                </a:lnTo>
                <a:lnTo>
                  <a:pt x="0" y="98030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19" id="19"/>
          <p:cNvSpPr/>
          <p:nvPr/>
        </p:nvSpPr>
        <p:spPr>
          <a:xfrm flipH="false" flipV="false" rot="0">
            <a:off x="4532917" y="4844540"/>
            <a:ext cx="4393880" cy="980309"/>
          </a:xfrm>
          <a:custGeom>
            <a:avLst/>
            <a:gdLst/>
            <a:ahLst/>
            <a:cxnLst/>
            <a:rect r="r" b="b" t="t" l="l"/>
            <a:pathLst>
              <a:path h="980309" w="4393880">
                <a:moveTo>
                  <a:pt x="0" y="0"/>
                </a:moveTo>
                <a:lnTo>
                  <a:pt x="4393880" y="0"/>
                </a:lnTo>
                <a:lnTo>
                  <a:pt x="4393880" y="980309"/>
                </a:lnTo>
                <a:lnTo>
                  <a:pt x="0" y="98030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TextBox 20" id="20"/>
          <p:cNvSpPr txBox="true"/>
          <p:nvPr/>
        </p:nvSpPr>
        <p:spPr>
          <a:xfrm rot="0">
            <a:off x="1157641" y="5049203"/>
            <a:ext cx="7734208" cy="52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5"/>
              </a:lnSpc>
            </a:pPr>
            <a:r>
              <a:rPr lang="en-US" b="true" sz="3182" i="true">
                <a:solidFill>
                  <a:srgbClr val="FFFFFF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We’re Here Whe</a:t>
            </a:r>
            <a:r>
              <a:rPr lang="en-US" b="true" sz="3182" i="true">
                <a:solidFill>
                  <a:srgbClr val="FFFFFF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n You Need Us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426760" y="7449756"/>
            <a:ext cx="306553" cy="362784"/>
          </a:xfrm>
          <a:custGeom>
            <a:avLst/>
            <a:gdLst/>
            <a:ahLst/>
            <a:cxnLst/>
            <a:rect r="r" b="b" t="t" l="l"/>
            <a:pathLst>
              <a:path h="362784" w="306553">
                <a:moveTo>
                  <a:pt x="0" y="0"/>
                </a:moveTo>
                <a:lnTo>
                  <a:pt x="306553" y="0"/>
                </a:lnTo>
                <a:lnTo>
                  <a:pt x="306553" y="362785"/>
                </a:lnTo>
                <a:lnTo>
                  <a:pt x="0" y="36278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22" id="22"/>
          <p:cNvSpPr/>
          <p:nvPr/>
        </p:nvSpPr>
        <p:spPr>
          <a:xfrm flipH="false" flipV="false" rot="0">
            <a:off x="11210633" y="8827353"/>
            <a:ext cx="4683927" cy="755283"/>
          </a:xfrm>
          <a:custGeom>
            <a:avLst/>
            <a:gdLst/>
            <a:ahLst/>
            <a:cxnLst/>
            <a:rect r="r" b="b" t="t" l="l"/>
            <a:pathLst>
              <a:path h="755283" w="4683927">
                <a:moveTo>
                  <a:pt x="0" y="0"/>
                </a:moveTo>
                <a:lnTo>
                  <a:pt x="4683927" y="0"/>
                </a:lnTo>
                <a:lnTo>
                  <a:pt x="4683927" y="755283"/>
                </a:lnTo>
                <a:lnTo>
                  <a:pt x="0" y="75528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23" id="23"/>
          <p:cNvSpPr/>
          <p:nvPr/>
        </p:nvSpPr>
        <p:spPr>
          <a:xfrm flipH="false" flipV="false" rot="0">
            <a:off x="14055116" y="8819463"/>
            <a:ext cx="3204184" cy="763173"/>
          </a:xfrm>
          <a:custGeom>
            <a:avLst/>
            <a:gdLst/>
            <a:ahLst/>
            <a:cxnLst/>
            <a:rect r="r" b="b" t="t" l="l"/>
            <a:pathLst>
              <a:path h="763173" w="3204184">
                <a:moveTo>
                  <a:pt x="0" y="0"/>
                </a:moveTo>
                <a:lnTo>
                  <a:pt x="3204184" y="0"/>
                </a:lnTo>
                <a:lnTo>
                  <a:pt x="3204184" y="763173"/>
                </a:lnTo>
                <a:lnTo>
                  <a:pt x="0" y="76317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-22814" t="-58970" r="-10364" b="-91948"/>
            </a:stretch>
          </a:blipFill>
        </p:spPr>
        <p:txBody>
          <a:bodyPr/>
          <a:p/>
        </p:txBody>
      </p:sp>
      <p:sp>
        <p:nvSpPr>
          <p:cNvPr name="TextBox 24" id="24"/>
          <p:cNvSpPr txBox="true"/>
          <p:nvPr/>
        </p:nvSpPr>
        <p:spPr>
          <a:xfrm rot="0">
            <a:off x="11643286" y="8948473"/>
            <a:ext cx="2891289" cy="44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2614">
                <a:solidFill>
                  <a:srgbClr val="17273F"/>
                </a:solidFill>
                <a:latin typeface="Garet"/>
                <a:ea typeface="Garet"/>
                <a:cs typeface="Garet"/>
                <a:sym typeface="Garet"/>
              </a:rPr>
              <a:t>Presented by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6407026" y="1546382"/>
            <a:ext cx="493490" cy="152461"/>
          </a:xfrm>
          <a:custGeom>
            <a:avLst/>
            <a:gdLst/>
            <a:ahLst/>
            <a:cxnLst/>
            <a:rect r="r" b="b" t="t" l="l"/>
            <a:pathLst>
              <a:path h="152461" w="493490">
                <a:moveTo>
                  <a:pt x="0" y="0"/>
                </a:moveTo>
                <a:lnTo>
                  <a:pt x="493489" y="0"/>
                </a:lnTo>
                <a:lnTo>
                  <a:pt x="493489" y="152461"/>
                </a:lnTo>
                <a:lnTo>
                  <a:pt x="0" y="15246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-28013" t="0" r="-57816" b="0"/>
            </a:stretch>
          </a:blipFill>
        </p:spPr>
        <p:txBody>
          <a:bodyPr/>
          <a:p/>
        </p:txBody>
      </p:sp>
      <p:sp>
        <p:nvSpPr>
          <p:cNvPr name="Freeform 26" id="26"/>
          <p:cNvSpPr/>
          <p:nvPr/>
        </p:nvSpPr>
        <p:spPr>
          <a:xfrm flipH="false" flipV="false" rot="-5400000">
            <a:off x="6407759" y="1546526"/>
            <a:ext cx="492023" cy="152173"/>
          </a:xfrm>
          <a:custGeom>
            <a:avLst/>
            <a:gdLst/>
            <a:ahLst/>
            <a:cxnLst/>
            <a:rect r="r" b="b" t="t" l="l"/>
            <a:pathLst>
              <a:path h="152173" w="492023">
                <a:moveTo>
                  <a:pt x="0" y="0"/>
                </a:moveTo>
                <a:lnTo>
                  <a:pt x="492023" y="0"/>
                </a:lnTo>
                <a:lnTo>
                  <a:pt x="492023" y="152173"/>
                </a:lnTo>
                <a:lnTo>
                  <a:pt x="0" y="15217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-24033" t="-107723" r="-4438" b="-1529"/>
            </a:stretch>
          </a:blipFill>
        </p:spPr>
        <p:txBody>
          <a:bodyPr/>
          <a:p/>
        </p:txBody>
      </p:sp>
      <p:sp>
        <p:nvSpPr>
          <p:cNvPr name="Freeform 27" id="27"/>
          <p:cNvSpPr/>
          <p:nvPr/>
        </p:nvSpPr>
        <p:spPr>
          <a:xfrm flipH="false" flipV="false" rot="0">
            <a:off x="8028109" y="7444621"/>
            <a:ext cx="863739" cy="977483"/>
          </a:xfrm>
          <a:custGeom>
            <a:avLst/>
            <a:gdLst/>
            <a:ahLst/>
            <a:cxnLst/>
            <a:rect r="r" b="b" t="t" l="l"/>
            <a:pathLst>
              <a:path h="977483" w="863739">
                <a:moveTo>
                  <a:pt x="0" y="0"/>
                </a:moveTo>
                <a:lnTo>
                  <a:pt x="863739" y="0"/>
                </a:lnTo>
                <a:lnTo>
                  <a:pt x="863739" y="977483"/>
                </a:lnTo>
                <a:lnTo>
                  <a:pt x="0" y="97748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28" id="28"/>
          <p:cNvSpPr/>
          <p:nvPr/>
        </p:nvSpPr>
        <p:spPr>
          <a:xfrm flipH="false" flipV="false" rot="0">
            <a:off x="8218590" y="7746835"/>
            <a:ext cx="482777" cy="373055"/>
          </a:xfrm>
          <a:custGeom>
            <a:avLst/>
            <a:gdLst/>
            <a:ahLst/>
            <a:cxnLst/>
            <a:rect r="r" b="b" t="t" l="l"/>
            <a:pathLst>
              <a:path h="373055" w="482777">
                <a:moveTo>
                  <a:pt x="0" y="0"/>
                </a:moveTo>
                <a:lnTo>
                  <a:pt x="482777" y="0"/>
                </a:lnTo>
                <a:lnTo>
                  <a:pt x="482777" y="373055"/>
                </a:lnTo>
                <a:lnTo>
                  <a:pt x="0" y="37305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-10840" t="-27265" r="-10729" b="-30060"/>
            </a:stretch>
          </a:blipFill>
        </p:spPr>
        <p:txBody>
          <a:bodyPr/>
          <a:p/>
        </p:txBody>
      </p:sp>
      <p:sp>
        <p:nvSpPr>
          <p:cNvPr name="Freeform 29" id="29"/>
          <p:cNvSpPr/>
          <p:nvPr/>
        </p:nvSpPr>
        <p:spPr>
          <a:xfrm flipH="false" flipV="false" rot="0">
            <a:off x="7789719" y="2785285"/>
            <a:ext cx="1307736" cy="1461158"/>
          </a:xfrm>
          <a:custGeom>
            <a:avLst/>
            <a:gdLst/>
            <a:ahLst/>
            <a:cxnLst/>
            <a:rect r="r" b="b" t="t" l="l"/>
            <a:pathLst>
              <a:path h="1461158" w="1307736">
                <a:moveTo>
                  <a:pt x="0" y="0"/>
                </a:moveTo>
                <a:lnTo>
                  <a:pt x="1307736" y="0"/>
                </a:lnTo>
                <a:lnTo>
                  <a:pt x="1307736" y="1461158"/>
                </a:lnTo>
                <a:lnTo>
                  <a:pt x="0" y="146115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30" id="30"/>
          <p:cNvSpPr/>
          <p:nvPr/>
        </p:nvSpPr>
        <p:spPr>
          <a:xfrm flipH="false" flipV="false" rot="0">
            <a:off x="14696500" y="8819463"/>
            <a:ext cx="3204184" cy="763173"/>
          </a:xfrm>
          <a:custGeom>
            <a:avLst/>
            <a:gdLst/>
            <a:ahLst/>
            <a:cxnLst/>
            <a:rect r="r" b="b" t="t" l="l"/>
            <a:pathLst>
              <a:path h="763173" w="3204184">
                <a:moveTo>
                  <a:pt x="0" y="0"/>
                </a:moveTo>
                <a:lnTo>
                  <a:pt x="3204184" y="0"/>
                </a:lnTo>
                <a:lnTo>
                  <a:pt x="3204184" y="763173"/>
                </a:lnTo>
                <a:lnTo>
                  <a:pt x="0" y="76317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-22814" t="-58970" r="-10364" b="-91948"/>
            </a:stretch>
          </a:blipFill>
        </p:spPr>
        <p:txBody>
          <a:bodyPr/>
          <a:p/>
        </p:txBody>
      </p:sp>
      <p:sp>
        <p:nvSpPr>
          <p:cNvPr name="TextBox 31" id="31"/>
          <p:cNvSpPr txBox="true"/>
          <p:nvPr/>
        </p:nvSpPr>
        <p:spPr>
          <a:xfrm rot="0">
            <a:off x="14181429" y="8948473"/>
            <a:ext cx="3426263" cy="447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b="true" sz="2614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Malcolm Gibb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187884" y="1181720"/>
            <a:ext cx="4258893" cy="660193"/>
          </a:xfrm>
          <a:custGeom>
            <a:avLst/>
            <a:gdLst/>
            <a:ahLst/>
            <a:cxnLst/>
            <a:rect r="r" b="b" t="t" l="l"/>
            <a:pathLst>
              <a:path h="660193" w="4258893">
                <a:moveTo>
                  <a:pt x="0" y="0"/>
                </a:moveTo>
                <a:lnTo>
                  <a:pt x="4258893" y="0"/>
                </a:lnTo>
                <a:lnTo>
                  <a:pt x="4258893" y="660193"/>
                </a:lnTo>
                <a:lnTo>
                  <a:pt x="0" y="660193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108036"/>
            <a:ext cx="1682434" cy="398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Generated: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569835" y="462226"/>
            <a:ext cx="7379304" cy="566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Audit Summary - Remove this slide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92490" y="2202016"/>
            <a:ext cx="9356570" cy="276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{{generated_timestamp}}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10364"/>
            <a:ext cx="1642386" cy="398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Filenames: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92490" y="2881166"/>
            <a:ext cx="9356570" cy="276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{{generated_files}}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510188"/>
            <a:ext cx="1505464" cy="398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sessionId: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92490" y="3580990"/>
            <a:ext cx="9457485" cy="276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sess_mi6206ck_i132vp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248112"/>
            <a:ext cx="1453645" cy="398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For Email: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92490" y="4318914"/>
            <a:ext cx="9021778" cy="276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{{advisor_email}}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014611"/>
            <a:ext cx="3638171" cy="398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Warnings/Missing Data: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57787" y="5080678"/>
            <a:ext cx="9356059" cy="276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{{generated_warnings}}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98852" y="1362748"/>
            <a:ext cx="1196737" cy="1337136"/>
          </a:xfrm>
          <a:custGeom>
            <a:avLst/>
            <a:gdLst/>
            <a:ahLst/>
            <a:cxnLst/>
            <a:rect r="r" b="b" t="t" l="l"/>
            <a:pathLst>
              <a:path h="1337136" w="1196737">
                <a:moveTo>
                  <a:pt x="0" y="0"/>
                </a:moveTo>
                <a:lnTo>
                  <a:pt x="1196736" y="0"/>
                </a:lnTo>
                <a:lnTo>
                  <a:pt x="1196736" y="1337136"/>
                </a:lnTo>
                <a:lnTo>
                  <a:pt x="0" y="1337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1151949" y="2230635"/>
            <a:ext cx="13911298" cy="4611218"/>
          </a:xfrm>
          <a:custGeom>
            <a:avLst/>
            <a:gdLst/>
            <a:ahLst/>
            <a:cxnLst/>
            <a:rect r="r" b="b" t="t" l="l"/>
            <a:pathLst>
              <a:path h="4611218" w="13911298">
                <a:moveTo>
                  <a:pt x="0" y="0"/>
                </a:moveTo>
                <a:lnTo>
                  <a:pt x="13911298" y="0"/>
                </a:lnTo>
                <a:lnTo>
                  <a:pt x="13911298" y="4611219"/>
                </a:lnTo>
                <a:lnTo>
                  <a:pt x="0" y="4611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82881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0">
            <a:off x="11820663" y="6835776"/>
            <a:ext cx="6467337" cy="523560"/>
          </a:xfrm>
          <a:custGeom>
            <a:avLst/>
            <a:gdLst/>
            <a:ahLst/>
            <a:cxnLst/>
            <a:rect r="r" b="b" t="t" l="l"/>
            <a:pathLst>
              <a:path h="523560" w="6467337">
                <a:moveTo>
                  <a:pt x="0" y="0"/>
                </a:moveTo>
                <a:lnTo>
                  <a:pt x="6467337" y="0"/>
                </a:lnTo>
                <a:lnTo>
                  <a:pt x="6467337" y="523560"/>
                </a:lnTo>
                <a:lnTo>
                  <a:pt x="0" y="5235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5090" r="0" b="-4611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0">
            <a:off x="4934612" y="6262292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2"/>
                </a:lnTo>
                <a:lnTo>
                  <a:pt x="0" y="5795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0">
            <a:off x="7039650" y="6262292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2"/>
                </a:lnTo>
                <a:lnTo>
                  <a:pt x="0" y="5795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7046818" y="736708"/>
            <a:ext cx="912369" cy="281871"/>
          </a:xfrm>
          <a:custGeom>
            <a:avLst/>
            <a:gdLst/>
            <a:ahLst/>
            <a:cxnLst/>
            <a:rect r="r" b="b" t="t" l="l"/>
            <a:pathLst>
              <a:path h="281871" w="912369">
                <a:moveTo>
                  <a:pt x="0" y="0"/>
                </a:moveTo>
                <a:lnTo>
                  <a:pt x="912369" y="0"/>
                </a:lnTo>
                <a:lnTo>
                  <a:pt x="912369" y="281871"/>
                </a:lnTo>
                <a:lnTo>
                  <a:pt x="0" y="2818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8013" t="0" r="-57816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-5400000">
            <a:off x="7048174" y="736974"/>
            <a:ext cx="909658" cy="281339"/>
          </a:xfrm>
          <a:custGeom>
            <a:avLst/>
            <a:gdLst/>
            <a:ahLst/>
            <a:cxnLst/>
            <a:rect r="r" b="b" t="t" l="l"/>
            <a:pathLst>
              <a:path h="281339" w="909658">
                <a:moveTo>
                  <a:pt x="0" y="0"/>
                </a:moveTo>
                <a:lnTo>
                  <a:pt x="909658" y="0"/>
                </a:lnTo>
                <a:lnTo>
                  <a:pt x="909658" y="281339"/>
                </a:lnTo>
                <a:lnTo>
                  <a:pt x="0" y="2813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4033" t="-107723" r="-4438" b="-1529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0">
            <a:off x="8421252" y="3645485"/>
            <a:ext cx="722748" cy="268947"/>
          </a:xfrm>
          <a:custGeom>
            <a:avLst/>
            <a:gdLst/>
            <a:ahLst/>
            <a:cxnLst/>
            <a:rect r="r" b="b" t="t" l="l"/>
            <a:pathLst>
              <a:path h="268947" w="722748">
                <a:moveTo>
                  <a:pt x="0" y="0"/>
                </a:moveTo>
                <a:lnTo>
                  <a:pt x="722748" y="0"/>
                </a:lnTo>
                <a:lnTo>
                  <a:pt x="722748" y="268947"/>
                </a:lnTo>
                <a:lnTo>
                  <a:pt x="0" y="2689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57485" t="-205270" r="-142070" b="-176568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0">
            <a:off x="8658638" y="3404897"/>
            <a:ext cx="247976" cy="750123"/>
          </a:xfrm>
          <a:custGeom>
            <a:avLst/>
            <a:gdLst/>
            <a:ahLst/>
            <a:cxnLst/>
            <a:rect r="r" b="b" t="t" l="l"/>
            <a:pathLst>
              <a:path h="750123" w="247976">
                <a:moveTo>
                  <a:pt x="0" y="0"/>
                </a:moveTo>
                <a:lnTo>
                  <a:pt x="247976" y="0"/>
                </a:lnTo>
                <a:lnTo>
                  <a:pt x="247976" y="750123"/>
                </a:lnTo>
                <a:lnTo>
                  <a:pt x="0" y="7501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51038" t="-20505" r="-249216" b="-11810"/>
            </a:stretch>
          </a:blipFill>
        </p:spPr>
        <p:txBody>
          <a:bodyPr/>
          <a:p/>
        </p:txBody>
      </p:sp>
      <p:grpSp>
        <p:nvGrpSpPr>
          <p:cNvPr name="Group 11" id="11"/>
          <p:cNvGrpSpPr/>
          <p:nvPr/>
        </p:nvGrpSpPr>
        <p:grpSpPr>
          <a:xfrm rot="0">
            <a:off x="11151949" y="-577994"/>
            <a:ext cx="7406718" cy="6408075"/>
            <a:chOff x="0" y="0"/>
            <a:chExt cx="752062" cy="6506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52062" cy="650662"/>
            </a:xfrm>
            <a:custGeom>
              <a:avLst/>
              <a:gdLst/>
              <a:ahLst/>
              <a:cxnLst/>
              <a:rect r="r" b="b" t="t" l="l"/>
              <a:pathLst>
                <a:path h="650662" w="752062">
                  <a:moveTo>
                    <a:pt x="104526" y="0"/>
                  </a:moveTo>
                  <a:lnTo>
                    <a:pt x="647536" y="0"/>
                  </a:lnTo>
                  <a:cubicBezTo>
                    <a:pt x="675258" y="0"/>
                    <a:pt x="701845" y="11012"/>
                    <a:pt x="721447" y="30615"/>
                  </a:cubicBezTo>
                  <a:cubicBezTo>
                    <a:pt x="741050" y="50217"/>
                    <a:pt x="752062" y="76804"/>
                    <a:pt x="752062" y="104526"/>
                  </a:cubicBezTo>
                  <a:lnTo>
                    <a:pt x="752062" y="546136"/>
                  </a:lnTo>
                  <a:cubicBezTo>
                    <a:pt x="752062" y="603864"/>
                    <a:pt x="705264" y="650662"/>
                    <a:pt x="647536" y="650662"/>
                  </a:cubicBezTo>
                  <a:lnTo>
                    <a:pt x="104526" y="650662"/>
                  </a:lnTo>
                  <a:cubicBezTo>
                    <a:pt x="46798" y="650662"/>
                    <a:pt x="0" y="603864"/>
                    <a:pt x="0" y="546136"/>
                  </a:cubicBezTo>
                  <a:lnTo>
                    <a:pt x="0" y="104526"/>
                  </a:lnTo>
                  <a:cubicBezTo>
                    <a:pt x="0" y="46798"/>
                    <a:pt x="46798" y="0"/>
                    <a:pt x="104526" y="0"/>
                  </a:cubicBezTo>
                  <a:close/>
                </a:path>
              </a:pathLst>
            </a:custGeom>
            <a:blipFill>
              <a:blip r:embed="rId15"/>
              <a:stretch>
                <a:fillRect l="-29741" t="0" r="-29741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989014" y="9877202"/>
            <a:ext cx="10843988" cy="1748593"/>
          </a:xfrm>
          <a:custGeom>
            <a:avLst/>
            <a:gdLst/>
            <a:ahLst/>
            <a:cxnLst/>
            <a:rect r="r" b="b" t="t" l="l"/>
            <a:pathLst>
              <a:path h="1748593" w="10843988">
                <a:moveTo>
                  <a:pt x="0" y="0"/>
                </a:moveTo>
                <a:lnTo>
                  <a:pt x="10843987" y="0"/>
                </a:lnTo>
                <a:lnTo>
                  <a:pt x="10843987" y="1748593"/>
                </a:lnTo>
                <a:lnTo>
                  <a:pt x="0" y="174859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4240817" y="9748682"/>
            <a:ext cx="14998829" cy="2587298"/>
          </a:xfrm>
          <a:custGeom>
            <a:avLst/>
            <a:gdLst/>
            <a:ahLst/>
            <a:cxnLst/>
            <a:rect r="r" b="b" t="t" l="l"/>
            <a:pathLst>
              <a:path h="2587298" w="14998829">
                <a:moveTo>
                  <a:pt x="0" y="0"/>
                </a:moveTo>
                <a:lnTo>
                  <a:pt x="14998829" y="0"/>
                </a:lnTo>
                <a:lnTo>
                  <a:pt x="14998829" y="2587298"/>
                </a:lnTo>
                <a:lnTo>
                  <a:pt x="0" y="25872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0">
            <a:off x="1170089" y="1272354"/>
            <a:ext cx="4258893" cy="660193"/>
          </a:xfrm>
          <a:custGeom>
            <a:avLst/>
            <a:gdLst/>
            <a:ahLst/>
            <a:cxnLst/>
            <a:rect r="r" b="b" t="t" l="l"/>
            <a:pathLst>
              <a:path h="660193" w="4258893">
                <a:moveTo>
                  <a:pt x="0" y="0"/>
                </a:moveTo>
                <a:lnTo>
                  <a:pt x="4258893" y="0"/>
                </a:lnTo>
                <a:lnTo>
                  <a:pt x="4258893" y="660194"/>
                </a:lnTo>
                <a:lnTo>
                  <a:pt x="0" y="66019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6" id="16"/>
          <p:cNvSpPr/>
          <p:nvPr/>
        </p:nvSpPr>
        <p:spPr>
          <a:xfrm flipH="false" flipV="false" rot="5400000">
            <a:off x="7656501" y="2971888"/>
            <a:ext cx="6467337" cy="523560"/>
          </a:xfrm>
          <a:custGeom>
            <a:avLst/>
            <a:gdLst/>
            <a:ahLst/>
            <a:cxnLst/>
            <a:rect r="r" b="b" t="t" l="l"/>
            <a:pathLst>
              <a:path h="523560" w="6467337">
                <a:moveTo>
                  <a:pt x="0" y="0"/>
                </a:moveTo>
                <a:lnTo>
                  <a:pt x="6467337" y="0"/>
                </a:lnTo>
                <a:lnTo>
                  <a:pt x="6467337" y="523560"/>
                </a:lnTo>
                <a:lnTo>
                  <a:pt x="0" y="5235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5090" r="0" b="-4611"/>
            </a:stretch>
          </a:blipFill>
        </p:spPr>
        <p:txBody>
          <a:bodyPr/>
          <a:p/>
        </p:txBody>
      </p:sp>
      <p:grpSp>
        <p:nvGrpSpPr>
          <p:cNvPr name="Group 17" id="17"/>
          <p:cNvGrpSpPr/>
          <p:nvPr/>
        </p:nvGrpSpPr>
        <p:grpSpPr>
          <a:xfrm rot="0">
            <a:off x="1664459" y="7765515"/>
            <a:ext cx="3270153" cy="1568362"/>
            <a:chOff x="0" y="0"/>
            <a:chExt cx="861275" cy="41306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1275" cy="413067"/>
            </a:xfrm>
            <a:custGeom>
              <a:avLst/>
              <a:gdLst/>
              <a:ahLst/>
              <a:cxnLst/>
              <a:rect r="r" b="b" t="t" l="l"/>
              <a:pathLst>
                <a:path h="413067" w="861275">
                  <a:moveTo>
                    <a:pt x="40247" y="0"/>
                  </a:moveTo>
                  <a:lnTo>
                    <a:pt x="821028" y="0"/>
                  </a:lnTo>
                  <a:cubicBezTo>
                    <a:pt x="843256" y="0"/>
                    <a:pt x="861275" y="18019"/>
                    <a:pt x="861275" y="40247"/>
                  </a:cubicBezTo>
                  <a:lnTo>
                    <a:pt x="861275" y="372820"/>
                  </a:lnTo>
                  <a:cubicBezTo>
                    <a:pt x="861275" y="395048"/>
                    <a:pt x="843256" y="413067"/>
                    <a:pt x="821028" y="413067"/>
                  </a:cubicBezTo>
                  <a:lnTo>
                    <a:pt x="40247" y="413067"/>
                  </a:lnTo>
                  <a:cubicBezTo>
                    <a:pt x="18019" y="413067"/>
                    <a:pt x="0" y="395048"/>
                    <a:pt x="0" y="372820"/>
                  </a:cubicBezTo>
                  <a:lnTo>
                    <a:pt x="0" y="40247"/>
                  </a:lnTo>
                  <a:cubicBezTo>
                    <a:pt x="0" y="18019"/>
                    <a:pt x="18019" y="0"/>
                    <a:pt x="40247" y="0"/>
                  </a:cubicBezTo>
                  <a:close/>
                </a:path>
              </a:pathLst>
            </a:custGeom>
            <a:solidFill>
              <a:srgbClr val="17273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861275" cy="422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766767" y="7765515"/>
            <a:ext cx="3270153" cy="1568362"/>
            <a:chOff x="0" y="0"/>
            <a:chExt cx="861275" cy="41306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1275" cy="413067"/>
            </a:xfrm>
            <a:custGeom>
              <a:avLst/>
              <a:gdLst/>
              <a:ahLst/>
              <a:cxnLst/>
              <a:rect r="r" b="b" t="t" l="l"/>
              <a:pathLst>
                <a:path h="413067" w="861275">
                  <a:moveTo>
                    <a:pt x="40247" y="0"/>
                  </a:moveTo>
                  <a:lnTo>
                    <a:pt x="821028" y="0"/>
                  </a:lnTo>
                  <a:cubicBezTo>
                    <a:pt x="843256" y="0"/>
                    <a:pt x="861275" y="18019"/>
                    <a:pt x="861275" y="40247"/>
                  </a:cubicBezTo>
                  <a:lnTo>
                    <a:pt x="861275" y="372820"/>
                  </a:lnTo>
                  <a:cubicBezTo>
                    <a:pt x="861275" y="395048"/>
                    <a:pt x="843256" y="413067"/>
                    <a:pt x="821028" y="413067"/>
                  </a:cubicBezTo>
                  <a:lnTo>
                    <a:pt x="40247" y="413067"/>
                  </a:lnTo>
                  <a:cubicBezTo>
                    <a:pt x="18019" y="413067"/>
                    <a:pt x="0" y="395048"/>
                    <a:pt x="0" y="372820"/>
                  </a:cubicBezTo>
                  <a:lnTo>
                    <a:pt x="0" y="40247"/>
                  </a:lnTo>
                  <a:cubicBezTo>
                    <a:pt x="0" y="18019"/>
                    <a:pt x="18019" y="0"/>
                    <a:pt x="40247" y="0"/>
                  </a:cubicBezTo>
                  <a:close/>
                </a:path>
              </a:pathLst>
            </a:custGeom>
            <a:solidFill>
              <a:srgbClr val="17273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861275" cy="422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52633" y="2627873"/>
            <a:ext cx="6824557" cy="190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8"/>
              </a:lnSpc>
            </a:pPr>
            <a:r>
              <a:rPr lang="en-US" sz="6494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Life &amp; Critical Illness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2633" y="4710453"/>
            <a:ext cx="8342956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>
                <a:solidFill>
                  <a:srgbClr val="17273F"/>
                </a:solidFill>
                <a:latin typeface="Garet"/>
                <a:ea typeface="Garet"/>
                <a:cs typeface="Garet"/>
                <a:sym typeface="Garet"/>
              </a:rPr>
              <a:t>Protecting you and your loved ones in the event of the unexpected.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2633" y="6218115"/>
            <a:ext cx="3512078" cy="60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4"/>
              </a:lnSpc>
            </a:pPr>
            <a:r>
              <a:rPr lang="en-US" sz="17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malcolm’s Recommendation For: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037970" y="6351516"/>
            <a:ext cx="4608878" cy="35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4"/>
              </a:lnSpc>
            </a:pPr>
            <a:r>
              <a:rPr lang="en-US" sz="2046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Life &amp; Critical Illness Protection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06358" y="7321236"/>
            <a:ext cx="185559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4"/>
              </a:lnSpc>
            </a:pPr>
            <a:r>
              <a:rPr lang="en-US" sz="20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Assured For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474045" y="7321236"/>
            <a:ext cx="185559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4"/>
              </a:lnSpc>
            </a:pPr>
            <a:r>
              <a:rPr lang="en-US" sz="20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Term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9989407" y="7765515"/>
            <a:ext cx="3270153" cy="1568362"/>
            <a:chOff x="0" y="0"/>
            <a:chExt cx="861275" cy="41306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61275" cy="413067"/>
            </a:xfrm>
            <a:custGeom>
              <a:avLst/>
              <a:gdLst/>
              <a:ahLst/>
              <a:cxnLst/>
              <a:rect r="r" b="b" t="t" l="l"/>
              <a:pathLst>
                <a:path h="413067" w="861275">
                  <a:moveTo>
                    <a:pt x="40247" y="0"/>
                  </a:moveTo>
                  <a:lnTo>
                    <a:pt x="821028" y="0"/>
                  </a:lnTo>
                  <a:cubicBezTo>
                    <a:pt x="843256" y="0"/>
                    <a:pt x="861275" y="18019"/>
                    <a:pt x="861275" y="40247"/>
                  </a:cubicBezTo>
                  <a:lnTo>
                    <a:pt x="861275" y="372820"/>
                  </a:lnTo>
                  <a:cubicBezTo>
                    <a:pt x="861275" y="395048"/>
                    <a:pt x="843256" y="413067"/>
                    <a:pt x="821028" y="413067"/>
                  </a:cubicBezTo>
                  <a:lnTo>
                    <a:pt x="40247" y="413067"/>
                  </a:lnTo>
                  <a:cubicBezTo>
                    <a:pt x="18019" y="413067"/>
                    <a:pt x="0" y="395048"/>
                    <a:pt x="0" y="372820"/>
                  </a:cubicBezTo>
                  <a:lnTo>
                    <a:pt x="0" y="40247"/>
                  </a:lnTo>
                  <a:cubicBezTo>
                    <a:pt x="0" y="18019"/>
                    <a:pt x="18019" y="0"/>
                    <a:pt x="40247" y="0"/>
                  </a:cubicBezTo>
                  <a:close/>
                </a:path>
              </a:pathLst>
            </a:custGeom>
            <a:solidFill>
              <a:srgbClr val="17273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861275" cy="422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696685" y="7321236"/>
            <a:ext cx="185559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4"/>
              </a:lnSpc>
            </a:pPr>
            <a:r>
              <a:rPr lang="en-US" sz="20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Cover Type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4212060" y="7765515"/>
            <a:ext cx="3270153" cy="1568362"/>
            <a:chOff x="0" y="0"/>
            <a:chExt cx="861275" cy="41306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61275" cy="413067"/>
            </a:xfrm>
            <a:custGeom>
              <a:avLst/>
              <a:gdLst/>
              <a:ahLst/>
              <a:cxnLst/>
              <a:rect r="r" b="b" t="t" l="l"/>
              <a:pathLst>
                <a:path h="413067" w="861275">
                  <a:moveTo>
                    <a:pt x="40247" y="0"/>
                  </a:moveTo>
                  <a:lnTo>
                    <a:pt x="821028" y="0"/>
                  </a:lnTo>
                  <a:cubicBezTo>
                    <a:pt x="843256" y="0"/>
                    <a:pt x="861275" y="18019"/>
                    <a:pt x="861275" y="40247"/>
                  </a:cubicBezTo>
                  <a:lnTo>
                    <a:pt x="861275" y="372820"/>
                  </a:lnTo>
                  <a:cubicBezTo>
                    <a:pt x="861275" y="395048"/>
                    <a:pt x="843256" y="413067"/>
                    <a:pt x="821028" y="413067"/>
                  </a:cubicBezTo>
                  <a:lnTo>
                    <a:pt x="40247" y="413067"/>
                  </a:lnTo>
                  <a:cubicBezTo>
                    <a:pt x="18019" y="413067"/>
                    <a:pt x="0" y="395048"/>
                    <a:pt x="0" y="372820"/>
                  </a:cubicBezTo>
                  <a:lnTo>
                    <a:pt x="0" y="40247"/>
                  </a:lnTo>
                  <a:cubicBezTo>
                    <a:pt x="0" y="18019"/>
                    <a:pt x="18019" y="0"/>
                    <a:pt x="40247" y="0"/>
                  </a:cubicBezTo>
                  <a:close/>
                </a:path>
              </a:pathLst>
            </a:custGeom>
            <a:solidFill>
              <a:srgbClr val="17273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"/>
              <a:ext cx="861275" cy="422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4919338" y="7321236"/>
            <a:ext cx="185559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4"/>
              </a:lnSpc>
            </a:pPr>
            <a:r>
              <a:rPr lang="en-US" sz="20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Basis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82228" y="8240282"/>
            <a:ext cx="4834614" cy="53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£</a:t>
            </a:r>
            <a:r>
              <a:rPr lang="en-US" b="true" sz="320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150,000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900749" y="8240282"/>
            <a:ext cx="3096572" cy="53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407919" y="8288433"/>
            <a:ext cx="443314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Upgraded/2x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321700" y="8288433"/>
            <a:ext cx="316051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Decreasing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084812" y="8788178"/>
            <a:ext cx="728446" cy="33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Years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7408" y="0"/>
            <a:ext cx="10942732" cy="12802002"/>
          </a:xfrm>
          <a:custGeom>
            <a:avLst/>
            <a:gdLst/>
            <a:ahLst/>
            <a:cxnLst/>
            <a:rect r="r" b="b" t="t" l="l"/>
            <a:pathLst>
              <a:path h="12802002" w="10942732">
                <a:moveTo>
                  <a:pt x="0" y="0"/>
                </a:moveTo>
                <a:lnTo>
                  <a:pt x="10942732" y="0"/>
                </a:lnTo>
                <a:lnTo>
                  <a:pt x="10942732" y="12802002"/>
                </a:lnTo>
                <a:lnTo>
                  <a:pt x="0" y="12802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5783" t="0" r="-13504" b="-3580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7980406" y="-790645"/>
            <a:ext cx="1949836" cy="3157630"/>
          </a:xfrm>
          <a:custGeom>
            <a:avLst/>
            <a:gdLst/>
            <a:ahLst/>
            <a:cxnLst/>
            <a:rect r="r" b="b" t="t" l="l"/>
            <a:pathLst>
              <a:path h="3157630" w="1949836">
                <a:moveTo>
                  <a:pt x="0" y="0"/>
                </a:moveTo>
                <a:lnTo>
                  <a:pt x="1949837" y="0"/>
                </a:lnTo>
                <a:lnTo>
                  <a:pt x="1949837" y="3157630"/>
                </a:lnTo>
                <a:lnTo>
                  <a:pt x="0" y="3157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0">
            <a:off x="14129631" y="132173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0">
            <a:off x="14661627" y="132173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0">
            <a:off x="14841304" y="772789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15373300" y="772789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0">
            <a:off x="12419565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0">
            <a:off x="12685361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0">
            <a:off x="12951157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0">
            <a:off x="13216953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13482750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12419565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2685361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0">
            <a:off x="12951157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6" id="16"/>
          <p:cNvSpPr/>
          <p:nvPr/>
        </p:nvSpPr>
        <p:spPr>
          <a:xfrm flipH="false" flipV="false" rot="0">
            <a:off x="13216953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7" id="17"/>
          <p:cNvSpPr/>
          <p:nvPr/>
        </p:nvSpPr>
        <p:spPr>
          <a:xfrm flipH="false" flipV="false" rot="0">
            <a:off x="13482750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8" id="18"/>
          <p:cNvSpPr/>
          <p:nvPr/>
        </p:nvSpPr>
        <p:spPr>
          <a:xfrm flipH="false" flipV="false" rot="0">
            <a:off x="12459587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9" id="19"/>
          <p:cNvSpPr/>
          <p:nvPr/>
        </p:nvSpPr>
        <p:spPr>
          <a:xfrm flipH="false" flipV="false" rot="0">
            <a:off x="12725383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0" id="20"/>
          <p:cNvSpPr/>
          <p:nvPr/>
        </p:nvSpPr>
        <p:spPr>
          <a:xfrm flipH="false" flipV="false" rot="0">
            <a:off x="12991179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1" id="21"/>
          <p:cNvSpPr/>
          <p:nvPr/>
        </p:nvSpPr>
        <p:spPr>
          <a:xfrm flipH="false" flipV="false" rot="0">
            <a:off x="13256976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2" id="22"/>
          <p:cNvSpPr/>
          <p:nvPr/>
        </p:nvSpPr>
        <p:spPr>
          <a:xfrm flipH="false" flipV="false" rot="0">
            <a:off x="13522772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3" id="23"/>
          <p:cNvSpPr/>
          <p:nvPr/>
        </p:nvSpPr>
        <p:spPr>
          <a:xfrm flipH="true" flipV="true" rot="0">
            <a:off x="14877959" y="7257373"/>
            <a:ext cx="5122036" cy="5122036"/>
          </a:xfrm>
          <a:custGeom>
            <a:avLst/>
            <a:gdLst/>
            <a:ahLst/>
            <a:cxnLst/>
            <a:rect r="r" b="b" t="t" l="l"/>
            <a:pathLst>
              <a:path h="5122036" w="5122036">
                <a:moveTo>
                  <a:pt x="5122036" y="5122035"/>
                </a:moveTo>
                <a:lnTo>
                  <a:pt x="0" y="5122035"/>
                </a:lnTo>
                <a:lnTo>
                  <a:pt x="0" y="0"/>
                </a:lnTo>
                <a:lnTo>
                  <a:pt x="5122036" y="0"/>
                </a:lnTo>
                <a:lnTo>
                  <a:pt x="5122036" y="5122035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2588" t="-569" r="-41954" b="-189479"/>
            </a:stretch>
          </a:blipFill>
        </p:spPr>
        <p:txBody>
          <a:bodyPr/>
          <a:p/>
        </p:txBody>
      </p:sp>
      <p:grpSp>
        <p:nvGrpSpPr>
          <p:cNvPr name="Group 24" id="24"/>
          <p:cNvGrpSpPr/>
          <p:nvPr/>
        </p:nvGrpSpPr>
        <p:grpSpPr>
          <a:xfrm rot="0">
            <a:off x="15197210" y="7624249"/>
            <a:ext cx="4483534" cy="448353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-89794" t="-36154" r="-40650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0006443" y="2159253"/>
            <a:ext cx="7984626" cy="72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4894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My Recommendations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31129" y="3279647"/>
            <a:ext cx="2921769" cy="37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2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Your Cover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7458" y="5779721"/>
            <a:ext cx="4839735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b="true" sz="21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Your Current Provisions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7259300" y="1811213"/>
            <a:ext cx="583197" cy="180175"/>
          </a:xfrm>
          <a:custGeom>
            <a:avLst/>
            <a:gdLst/>
            <a:ahLst/>
            <a:cxnLst/>
            <a:rect r="r" b="b" t="t" l="l"/>
            <a:pathLst>
              <a:path h="180175" w="583197">
                <a:moveTo>
                  <a:pt x="0" y="0"/>
                </a:moveTo>
                <a:lnTo>
                  <a:pt x="583197" y="0"/>
                </a:lnTo>
                <a:lnTo>
                  <a:pt x="583197" y="180175"/>
                </a:lnTo>
                <a:lnTo>
                  <a:pt x="0" y="1801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8013" t="0" r="-57816" b="0"/>
            </a:stretch>
          </a:blipFill>
        </p:spPr>
        <p:txBody>
          <a:bodyPr/>
          <a:p/>
        </p:txBody>
      </p:sp>
      <p:sp>
        <p:nvSpPr>
          <p:cNvPr name="Freeform 30" id="30"/>
          <p:cNvSpPr/>
          <p:nvPr/>
        </p:nvSpPr>
        <p:spPr>
          <a:xfrm flipH="false" flipV="false" rot="-5400000">
            <a:off x="17260166" y="1811383"/>
            <a:ext cx="581464" cy="179835"/>
          </a:xfrm>
          <a:custGeom>
            <a:avLst/>
            <a:gdLst/>
            <a:ahLst/>
            <a:cxnLst/>
            <a:rect r="r" b="b" t="t" l="l"/>
            <a:pathLst>
              <a:path h="179835" w="581464">
                <a:moveTo>
                  <a:pt x="0" y="0"/>
                </a:moveTo>
                <a:lnTo>
                  <a:pt x="581464" y="0"/>
                </a:lnTo>
                <a:lnTo>
                  <a:pt x="581464" y="179835"/>
                </a:lnTo>
                <a:lnTo>
                  <a:pt x="0" y="1798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24033" t="-107723" r="-4438" b="-1529"/>
            </a:stretch>
          </a:blipFill>
        </p:spPr>
        <p:txBody>
          <a:bodyPr/>
          <a:p/>
        </p:txBody>
      </p:sp>
      <p:sp>
        <p:nvSpPr>
          <p:cNvPr name="TextBox 31" id="31"/>
          <p:cNvSpPr txBox="true"/>
          <p:nvPr/>
        </p:nvSpPr>
        <p:spPr>
          <a:xfrm rot="0">
            <a:off x="1079649" y="1057275"/>
            <a:ext cx="6824557" cy="2856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8"/>
              </a:lnSpc>
            </a:pPr>
            <a:r>
              <a:rPr lang="en-US" sz="6494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Life &amp; Critical Illness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64091" y="7458276"/>
            <a:ext cx="483973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Your Risk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7909205"/>
            <a:ext cx="7385606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{{your_risk}}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13000407" y="1028700"/>
            <a:ext cx="4258893" cy="660193"/>
          </a:xfrm>
          <a:custGeom>
            <a:avLst/>
            <a:gdLst/>
            <a:ahLst/>
            <a:cxnLst/>
            <a:rect r="r" b="b" t="t" l="l"/>
            <a:pathLst>
              <a:path h="660193" w="4258893">
                <a:moveTo>
                  <a:pt x="0" y="0"/>
                </a:moveTo>
                <a:lnTo>
                  <a:pt x="4258893" y="0"/>
                </a:lnTo>
                <a:lnTo>
                  <a:pt x="4258893" y="660193"/>
                </a:lnTo>
                <a:lnTo>
                  <a:pt x="0" y="6601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35" id="35"/>
          <p:cNvSpPr txBox="true"/>
          <p:nvPr/>
        </p:nvSpPr>
        <p:spPr>
          <a:xfrm rot="0">
            <a:off x="1079649" y="3033910"/>
            <a:ext cx="7028224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DFD3D3"/>
                </a:solidFill>
                <a:latin typeface="Garet Bold"/>
                <a:ea typeface="Garet Bold"/>
                <a:cs typeface="Garet Bold"/>
                <a:sym typeface="Garet Bold"/>
              </a:rPr>
              <a:t>Protecting you &amp; your loved ones in the event of a serious illness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031129" y="3990169"/>
            <a:ext cx="213765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Provider: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031129" y="4428382"/>
            <a:ext cx="283987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Sum Assured: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031129" y="4862179"/>
            <a:ext cx="283987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Term: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031129" y="5295976"/>
            <a:ext cx="283987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Cover Type: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006443" y="5685883"/>
            <a:ext cx="283987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Basis: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402599" y="4040380"/>
            <a:ext cx="2783638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b="true" sz="1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Vitality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402599" y="4478593"/>
            <a:ext cx="3324704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£</a:t>
            </a: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150,000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402599" y="4916743"/>
            <a:ext cx="2783638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25 years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402599" y="5346187"/>
            <a:ext cx="2783638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Upgraded/2x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402599" y="5766059"/>
            <a:ext cx="343901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Decreasing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006443" y="7095924"/>
            <a:ext cx="2921769" cy="37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2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Monthly Premium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10006443" y="7689938"/>
            <a:ext cx="3270153" cy="1568362"/>
            <a:chOff x="0" y="0"/>
            <a:chExt cx="861275" cy="41306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61275" cy="413067"/>
            </a:xfrm>
            <a:custGeom>
              <a:avLst/>
              <a:gdLst/>
              <a:ahLst/>
              <a:cxnLst/>
              <a:rect r="r" b="b" t="t" l="l"/>
              <a:pathLst>
                <a:path h="413067" w="861275">
                  <a:moveTo>
                    <a:pt x="40247" y="0"/>
                  </a:moveTo>
                  <a:lnTo>
                    <a:pt x="821028" y="0"/>
                  </a:lnTo>
                  <a:cubicBezTo>
                    <a:pt x="843256" y="0"/>
                    <a:pt x="861275" y="18019"/>
                    <a:pt x="861275" y="40247"/>
                  </a:cubicBezTo>
                  <a:lnTo>
                    <a:pt x="861275" y="372820"/>
                  </a:lnTo>
                  <a:cubicBezTo>
                    <a:pt x="861275" y="395048"/>
                    <a:pt x="843256" y="413067"/>
                    <a:pt x="821028" y="413067"/>
                  </a:cubicBezTo>
                  <a:lnTo>
                    <a:pt x="40247" y="413067"/>
                  </a:lnTo>
                  <a:cubicBezTo>
                    <a:pt x="18019" y="413067"/>
                    <a:pt x="0" y="395048"/>
                    <a:pt x="0" y="372820"/>
                  </a:cubicBezTo>
                  <a:lnTo>
                    <a:pt x="0" y="40247"/>
                  </a:lnTo>
                  <a:cubicBezTo>
                    <a:pt x="0" y="18019"/>
                    <a:pt x="18019" y="0"/>
                    <a:pt x="40247" y="0"/>
                  </a:cubicBezTo>
                  <a:close/>
                </a:path>
              </a:pathLst>
            </a:custGeom>
            <a:solidFill>
              <a:srgbClr val="17273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9525"/>
              <a:ext cx="861275" cy="422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9014789" y="8170806"/>
            <a:ext cx="5226032" cy="53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£</a:t>
            </a:r>
            <a:r>
              <a:rPr lang="en-US" b="true" sz="320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60.73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64091" y="4718299"/>
            <a:ext cx="7385606" cy="93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Age: </a:t>
            </a: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38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Job Status: </a:t>
            </a: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Auditor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Salary: £</a:t>
            </a: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27,248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47458" y="4258302"/>
            <a:ext cx="4839735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About You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0434" y="9978008"/>
            <a:ext cx="7385606" cy="207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2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Quote Ref: ASLeb558ba7-7a2c-4e54-94c2-4430378aaa73Dateissued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28700" y="6276237"/>
            <a:ext cx="3301414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7408" y="0"/>
            <a:ext cx="10942732" cy="12802002"/>
          </a:xfrm>
          <a:custGeom>
            <a:avLst/>
            <a:gdLst/>
            <a:ahLst/>
            <a:cxnLst/>
            <a:rect r="r" b="b" t="t" l="l"/>
            <a:pathLst>
              <a:path h="12802002" w="10942732">
                <a:moveTo>
                  <a:pt x="0" y="0"/>
                </a:moveTo>
                <a:lnTo>
                  <a:pt x="10942732" y="0"/>
                </a:lnTo>
                <a:lnTo>
                  <a:pt x="10942732" y="12802002"/>
                </a:lnTo>
                <a:lnTo>
                  <a:pt x="0" y="12802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5783" t="0" r="-13504" b="-3580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7980406" y="-790645"/>
            <a:ext cx="1949836" cy="3157630"/>
          </a:xfrm>
          <a:custGeom>
            <a:avLst/>
            <a:gdLst/>
            <a:ahLst/>
            <a:cxnLst/>
            <a:rect r="r" b="b" t="t" l="l"/>
            <a:pathLst>
              <a:path h="3157630" w="1949836">
                <a:moveTo>
                  <a:pt x="0" y="0"/>
                </a:moveTo>
                <a:lnTo>
                  <a:pt x="1949837" y="0"/>
                </a:lnTo>
                <a:lnTo>
                  <a:pt x="1949837" y="3157630"/>
                </a:lnTo>
                <a:lnTo>
                  <a:pt x="0" y="3157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0">
            <a:off x="14129631" y="132173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0">
            <a:off x="14661627" y="132173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0">
            <a:off x="14841304" y="772789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15373300" y="772789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0">
            <a:off x="12419565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0">
            <a:off x="12685361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0">
            <a:off x="12951157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0">
            <a:off x="13216953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13482750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12419565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2685361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0">
            <a:off x="12951157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6" id="16"/>
          <p:cNvSpPr/>
          <p:nvPr/>
        </p:nvSpPr>
        <p:spPr>
          <a:xfrm flipH="false" flipV="false" rot="0">
            <a:off x="13216953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7" id="17"/>
          <p:cNvSpPr/>
          <p:nvPr/>
        </p:nvSpPr>
        <p:spPr>
          <a:xfrm flipH="false" flipV="false" rot="0">
            <a:off x="13482750" y="3627719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8" id="18"/>
          <p:cNvSpPr/>
          <p:nvPr/>
        </p:nvSpPr>
        <p:spPr>
          <a:xfrm flipH="false" flipV="false" rot="0">
            <a:off x="12459587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9" id="19"/>
          <p:cNvSpPr/>
          <p:nvPr/>
        </p:nvSpPr>
        <p:spPr>
          <a:xfrm flipH="false" flipV="false" rot="0">
            <a:off x="12725383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0" id="20"/>
          <p:cNvSpPr/>
          <p:nvPr/>
        </p:nvSpPr>
        <p:spPr>
          <a:xfrm flipH="false" flipV="false" rot="0">
            <a:off x="12991179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1" id="21"/>
          <p:cNvSpPr/>
          <p:nvPr/>
        </p:nvSpPr>
        <p:spPr>
          <a:xfrm flipH="false" flipV="false" rot="0">
            <a:off x="13256976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2" id="22"/>
          <p:cNvSpPr/>
          <p:nvPr/>
        </p:nvSpPr>
        <p:spPr>
          <a:xfrm flipH="false" flipV="false" rot="0">
            <a:off x="13522772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3" id="23"/>
          <p:cNvSpPr/>
          <p:nvPr/>
        </p:nvSpPr>
        <p:spPr>
          <a:xfrm flipH="true" flipV="true" rot="0">
            <a:off x="14877959" y="7257373"/>
            <a:ext cx="5122036" cy="5122036"/>
          </a:xfrm>
          <a:custGeom>
            <a:avLst/>
            <a:gdLst/>
            <a:ahLst/>
            <a:cxnLst/>
            <a:rect r="r" b="b" t="t" l="l"/>
            <a:pathLst>
              <a:path h="5122036" w="5122036">
                <a:moveTo>
                  <a:pt x="5122036" y="5122035"/>
                </a:moveTo>
                <a:lnTo>
                  <a:pt x="0" y="5122035"/>
                </a:lnTo>
                <a:lnTo>
                  <a:pt x="0" y="0"/>
                </a:lnTo>
                <a:lnTo>
                  <a:pt x="5122036" y="0"/>
                </a:lnTo>
                <a:lnTo>
                  <a:pt x="5122036" y="5122035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2588" t="-569" r="-41954" b="-189479"/>
            </a:stretch>
          </a:blipFill>
        </p:spPr>
        <p:txBody>
          <a:bodyPr/>
          <a:p/>
        </p:txBody>
      </p:sp>
      <p:grpSp>
        <p:nvGrpSpPr>
          <p:cNvPr name="Group 24" id="24"/>
          <p:cNvGrpSpPr/>
          <p:nvPr/>
        </p:nvGrpSpPr>
        <p:grpSpPr>
          <a:xfrm rot="0">
            <a:off x="15197210" y="7624249"/>
            <a:ext cx="4483534" cy="448353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-89794" t="-36154" r="-40650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0006443" y="2159253"/>
            <a:ext cx="7984626" cy="72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4894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My Recommendations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31129" y="3279647"/>
            <a:ext cx="2921769" cy="37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2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Your Cover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79649" y="6276237"/>
            <a:ext cx="7385606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{{critical_current_provisions}}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7259300" y="1811213"/>
            <a:ext cx="583197" cy="180175"/>
          </a:xfrm>
          <a:custGeom>
            <a:avLst/>
            <a:gdLst/>
            <a:ahLst/>
            <a:cxnLst/>
            <a:rect r="r" b="b" t="t" l="l"/>
            <a:pathLst>
              <a:path h="180175" w="583197">
                <a:moveTo>
                  <a:pt x="0" y="0"/>
                </a:moveTo>
                <a:lnTo>
                  <a:pt x="583197" y="0"/>
                </a:lnTo>
                <a:lnTo>
                  <a:pt x="583197" y="180175"/>
                </a:lnTo>
                <a:lnTo>
                  <a:pt x="0" y="1801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8013" t="0" r="-57816" b="0"/>
            </a:stretch>
          </a:blipFill>
        </p:spPr>
        <p:txBody>
          <a:bodyPr/>
          <a:p/>
        </p:txBody>
      </p:sp>
      <p:sp>
        <p:nvSpPr>
          <p:cNvPr name="Freeform 30" id="30"/>
          <p:cNvSpPr/>
          <p:nvPr/>
        </p:nvSpPr>
        <p:spPr>
          <a:xfrm flipH="false" flipV="false" rot="-5400000">
            <a:off x="17260166" y="1811383"/>
            <a:ext cx="581464" cy="179835"/>
          </a:xfrm>
          <a:custGeom>
            <a:avLst/>
            <a:gdLst/>
            <a:ahLst/>
            <a:cxnLst/>
            <a:rect r="r" b="b" t="t" l="l"/>
            <a:pathLst>
              <a:path h="179835" w="581464">
                <a:moveTo>
                  <a:pt x="0" y="0"/>
                </a:moveTo>
                <a:lnTo>
                  <a:pt x="581464" y="0"/>
                </a:lnTo>
                <a:lnTo>
                  <a:pt x="581464" y="179835"/>
                </a:lnTo>
                <a:lnTo>
                  <a:pt x="0" y="1798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24033" t="-107723" r="-4438" b="-1529"/>
            </a:stretch>
          </a:blipFill>
        </p:spPr>
        <p:txBody>
          <a:bodyPr/>
          <a:p/>
        </p:txBody>
      </p:sp>
      <p:sp>
        <p:nvSpPr>
          <p:cNvPr name="TextBox 31" id="31"/>
          <p:cNvSpPr txBox="true"/>
          <p:nvPr/>
        </p:nvSpPr>
        <p:spPr>
          <a:xfrm rot="0">
            <a:off x="1079649" y="1057275"/>
            <a:ext cx="6824557" cy="2856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8"/>
              </a:lnSpc>
            </a:pPr>
            <a:r>
              <a:rPr lang="en-US" sz="6494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Critical Illness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7909205"/>
            <a:ext cx="7385606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{{critical_current_risk}}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3000407" y="1028700"/>
            <a:ext cx="4258893" cy="660193"/>
          </a:xfrm>
          <a:custGeom>
            <a:avLst/>
            <a:gdLst/>
            <a:ahLst/>
            <a:cxnLst/>
            <a:rect r="r" b="b" t="t" l="l"/>
            <a:pathLst>
              <a:path h="660193" w="4258893">
                <a:moveTo>
                  <a:pt x="0" y="0"/>
                </a:moveTo>
                <a:lnTo>
                  <a:pt x="4258893" y="0"/>
                </a:lnTo>
                <a:lnTo>
                  <a:pt x="4258893" y="660193"/>
                </a:lnTo>
                <a:lnTo>
                  <a:pt x="0" y="6601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34" id="34"/>
          <p:cNvSpPr txBox="true"/>
          <p:nvPr/>
        </p:nvSpPr>
        <p:spPr>
          <a:xfrm rot="0">
            <a:off x="1079649" y="3033910"/>
            <a:ext cx="7028224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DFD3D3"/>
                </a:solidFill>
                <a:latin typeface="Garet Bold"/>
                <a:ea typeface="Garet Bold"/>
                <a:cs typeface="Garet Bold"/>
                <a:sym typeface="Garet Bold"/>
              </a:rPr>
              <a:t>Protecting you &amp; your loved ones in the event of a serious illness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031129" y="3990169"/>
            <a:ext cx="213765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Provider: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031129" y="4428382"/>
            <a:ext cx="283987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Sum Assured: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031129" y="4862179"/>
            <a:ext cx="283987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Term: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031129" y="5295976"/>
            <a:ext cx="283987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Cover Type: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006443" y="5685883"/>
            <a:ext cx="283987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Basis: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402599" y="4040380"/>
            <a:ext cx="2783638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b="true" sz="1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Vitality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402599" y="4478593"/>
            <a:ext cx="3439014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£</a:t>
            </a: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150,000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402599" y="4916743"/>
            <a:ext cx="2783638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25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402599" y="5346187"/>
            <a:ext cx="3063557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Upgraded/2x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402599" y="5766059"/>
            <a:ext cx="3439014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Decreasing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006443" y="7095924"/>
            <a:ext cx="2921769" cy="37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2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Monthly Premium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0006443" y="7689938"/>
            <a:ext cx="3270153" cy="1568362"/>
            <a:chOff x="0" y="0"/>
            <a:chExt cx="861275" cy="413067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61275" cy="413067"/>
            </a:xfrm>
            <a:custGeom>
              <a:avLst/>
              <a:gdLst/>
              <a:ahLst/>
              <a:cxnLst/>
              <a:rect r="r" b="b" t="t" l="l"/>
              <a:pathLst>
                <a:path h="413067" w="861275">
                  <a:moveTo>
                    <a:pt x="40247" y="0"/>
                  </a:moveTo>
                  <a:lnTo>
                    <a:pt x="821028" y="0"/>
                  </a:lnTo>
                  <a:cubicBezTo>
                    <a:pt x="843256" y="0"/>
                    <a:pt x="861275" y="18019"/>
                    <a:pt x="861275" y="40247"/>
                  </a:cubicBezTo>
                  <a:lnTo>
                    <a:pt x="861275" y="372820"/>
                  </a:lnTo>
                  <a:cubicBezTo>
                    <a:pt x="861275" y="395048"/>
                    <a:pt x="843256" y="413067"/>
                    <a:pt x="821028" y="413067"/>
                  </a:cubicBezTo>
                  <a:lnTo>
                    <a:pt x="40247" y="413067"/>
                  </a:lnTo>
                  <a:cubicBezTo>
                    <a:pt x="18019" y="413067"/>
                    <a:pt x="0" y="395048"/>
                    <a:pt x="0" y="372820"/>
                  </a:cubicBezTo>
                  <a:lnTo>
                    <a:pt x="0" y="40247"/>
                  </a:lnTo>
                  <a:cubicBezTo>
                    <a:pt x="0" y="18019"/>
                    <a:pt x="18019" y="0"/>
                    <a:pt x="40247" y="0"/>
                  </a:cubicBezTo>
                  <a:close/>
                </a:path>
              </a:pathLst>
            </a:custGeom>
            <a:solidFill>
              <a:srgbClr val="17273F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9525"/>
              <a:ext cx="861275" cy="422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8592794" y="8170806"/>
            <a:ext cx="6070023" cy="53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£</a:t>
            </a:r>
            <a:r>
              <a:rPr lang="en-US" b="true" sz="320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60.73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0434" y="9978008"/>
            <a:ext cx="7385606" cy="207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2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Quote Ref: ASLeb558ba7-7a2c-4e54-94c2-4430378aaa73Dateissued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47458" y="5779721"/>
            <a:ext cx="4839735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b="true" sz="21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Your Current Provisions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64091" y="7458276"/>
            <a:ext cx="483973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Your Risk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64091" y="4718299"/>
            <a:ext cx="7385606" cy="93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Age: </a:t>
            </a: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38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Job Status: </a:t>
            </a: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Auditor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Salary: £</a:t>
            </a: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27,248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47458" y="4258302"/>
            <a:ext cx="4839735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About You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7408" y="0"/>
            <a:ext cx="10942732" cy="12802002"/>
          </a:xfrm>
          <a:custGeom>
            <a:avLst/>
            <a:gdLst/>
            <a:ahLst/>
            <a:cxnLst/>
            <a:rect r="r" b="b" t="t" l="l"/>
            <a:pathLst>
              <a:path h="12802002" w="10942732">
                <a:moveTo>
                  <a:pt x="0" y="0"/>
                </a:moveTo>
                <a:lnTo>
                  <a:pt x="10942732" y="0"/>
                </a:lnTo>
                <a:lnTo>
                  <a:pt x="10942732" y="12802002"/>
                </a:lnTo>
                <a:lnTo>
                  <a:pt x="0" y="12802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5783" t="0" r="-13504" b="-3580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7980406" y="-790645"/>
            <a:ext cx="1949836" cy="3157630"/>
          </a:xfrm>
          <a:custGeom>
            <a:avLst/>
            <a:gdLst/>
            <a:ahLst/>
            <a:cxnLst/>
            <a:rect r="r" b="b" t="t" l="l"/>
            <a:pathLst>
              <a:path h="3157630" w="1949836">
                <a:moveTo>
                  <a:pt x="0" y="0"/>
                </a:moveTo>
                <a:lnTo>
                  <a:pt x="1949837" y="0"/>
                </a:lnTo>
                <a:lnTo>
                  <a:pt x="1949837" y="3157630"/>
                </a:lnTo>
                <a:lnTo>
                  <a:pt x="0" y="3157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0">
            <a:off x="14129631" y="132173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0">
            <a:off x="14661627" y="132173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0">
            <a:off x="14841304" y="772789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15373300" y="772789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0">
            <a:off x="12419565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0">
            <a:off x="12685361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0">
            <a:off x="12951157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0">
            <a:off x="13216953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13482750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12419565" y="4295212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2685361" y="4295212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0">
            <a:off x="12951157" y="4295212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6" id="16"/>
          <p:cNvSpPr/>
          <p:nvPr/>
        </p:nvSpPr>
        <p:spPr>
          <a:xfrm flipH="false" flipV="false" rot="0">
            <a:off x="13216953" y="4295212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7" id="17"/>
          <p:cNvSpPr/>
          <p:nvPr/>
        </p:nvSpPr>
        <p:spPr>
          <a:xfrm flipH="false" flipV="false" rot="0">
            <a:off x="13482750" y="4295212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8" id="18"/>
          <p:cNvSpPr/>
          <p:nvPr/>
        </p:nvSpPr>
        <p:spPr>
          <a:xfrm flipH="false" flipV="false" rot="0">
            <a:off x="12459587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9" id="19"/>
          <p:cNvSpPr/>
          <p:nvPr/>
        </p:nvSpPr>
        <p:spPr>
          <a:xfrm flipH="false" flipV="false" rot="0">
            <a:off x="12725383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0" id="20"/>
          <p:cNvSpPr/>
          <p:nvPr/>
        </p:nvSpPr>
        <p:spPr>
          <a:xfrm flipH="false" flipV="false" rot="0">
            <a:off x="12991179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1" id="21"/>
          <p:cNvSpPr/>
          <p:nvPr/>
        </p:nvSpPr>
        <p:spPr>
          <a:xfrm flipH="false" flipV="false" rot="0">
            <a:off x="13256976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2" id="22"/>
          <p:cNvSpPr/>
          <p:nvPr/>
        </p:nvSpPr>
        <p:spPr>
          <a:xfrm flipH="false" flipV="false" rot="0">
            <a:off x="13522772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3" id="23"/>
          <p:cNvSpPr/>
          <p:nvPr/>
        </p:nvSpPr>
        <p:spPr>
          <a:xfrm flipH="true" flipV="true" rot="0">
            <a:off x="14877959" y="7257373"/>
            <a:ext cx="5122036" cy="5122036"/>
          </a:xfrm>
          <a:custGeom>
            <a:avLst/>
            <a:gdLst/>
            <a:ahLst/>
            <a:cxnLst/>
            <a:rect r="r" b="b" t="t" l="l"/>
            <a:pathLst>
              <a:path h="5122036" w="5122036">
                <a:moveTo>
                  <a:pt x="5122036" y="5122035"/>
                </a:moveTo>
                <a:lnTo>
                  <a:pt x="0" y="5122035"/>
                </a:lnTo>
                <a:lnTo>
                  <a:pt x="0" y="0"/>
                </a:lnTo>
                <a:lnTo>
                  <a:pt x="5122036" y="0"/>
                </a:lnTo>
                <a:lnTo>
                  <a:pt x="5122036" y="5122035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2588" t="-569" r="-41954" b="-189479"/>
            </a:stretch>
          </a:blipFill>
        </p:spPr>
        <p:txBody>
          <a:bodyPr/>
          <a:p/>
        </p:txBody>
      </p:sp>
      <p:grpSp>
        <p:nvGrpSpPr>
          <p:cNvPr name="Group 24" id="24"/>
          <p:cNvGrpSpPr/>
          <p:nvPr/>
        </p:nvGrpSpPr>
        <p:grpSpPr>
          <a:xfrm rot="0">
            <a:off x="15197210" y="7624249"/>
            <a:ext cx="4483534" cy="448353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-89794" t="-36154" r="-40650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0006443" y="2159253"/>
            <a:ext cx="7984626" cy="72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4894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My Recommendations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31129" y="3947140"/>
            <a:ext cx="2921769" cy="37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2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Your Cover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7259300" y="1811213"/>
            <a:ext cx="583197" cy="180175"/>
          </a:xfrm>
          <a:custGeom>
            <a:avLst/>
            <a:gdLst/>
            <a:ahLst/>
            <a:cxnLst/>
            <a:rect r="r" b="b" t="t" l="l"/>
            <a:pathLst>
              <a:path h="180175" w="583197">
                <a:moveTo>
                  <a:pt x="0" y="0"/>
                </a:moveTo>
                <a:lnTo>
                  <a:pt x="583197" y="0"/>
                </a:lnTo>
                <a:lnTo>
                  <a:pt x="583197" y="180175"/>
                </a:lnTo>
                <a:lnTo>
                  <a:pt x="0" y="1801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8013" t="0" r="-57816" b="0"/>
            </a:stretch>
          </a:blipFill>
        </p:spPr>
        <p:txBody>
          <a:bodyPr/>
          <a:p/>
        </p:txBody>
      </p:sp>
      <p:sp>
        <p:nvSpPr>
          <p:cNvPr name="Freeform 29" id="29"/>
          <p:cNvSpPr/>
          <p:nvPr/>
        </p:nvSpPr>
        <p:spPr>
          <a:xfrm flipH="false" flipV="false" rot="-5400000">
            <a:off x="17260166" y="1811383"/>
            <a:ext cx="581464" cy="179835"/>
          </a:xfrm>
          <a:custGeom>
            <a:avLst/>
            <a:gdLst/>
            <a:ahLst/>
            <a:cxnLst/>
            <a:rect r="r" b="b" t="t" l="l"/>
            <a:pathLst>
              <a:path h="179835" w="581464">
                <a:moveTo>
                  <a:pt x="0" y="0"/>
                </a:moveTo>
                <a:lnTo>
                  <a:pt x="581464" y="0"/>
                </a:lnTo>
                <a:lnTo>
                  <a:pt x="581464" y="179835"/>
                </a:lnTo>
                <a:lnTo>
                  <a:pt x="0" y="1798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24033" t="-107723" r="-4438" b="-1529"/>
            </a:stretch>
          </a:blipFill>
        </p:spPr>
        <p:txBody>
          <a:bodyPr/>
          <a:p/>
        </p:txBody>
      </p:sp>
      <p:sp>
        <p:nvSpPr>
          <p:cNvPr name="Freeform 30" id="30"/>
          <p:cNvSpPr/>
          <p:nvPr/>
        </p:nvSpPr>
        <p:spPr>
          <a:xfrm flipH="false" flipV="false" rot="0">
            <a:off x="13000407" y="1028700"/>
            <a:ext cx="4258893" cy="660193"/>
          </a:xfrm>
          <a:custGeom>
            <a:avLst/>
            <a:gdLst/>
            <a:ahLst/>
            <a:cxnLst/>
            <a:rect r="r" b="b" t="t" l="l"/>
            <a:pathLst>
              <a:path h="660193" w="4258893">
                <a:moveTo>
                  <a:pt x="0" y="0"/>
                </a:moveTo>
                <a:lnTo>
                  <a:pt x="4258893" y="0"/>
                </a:lnTo>
                <a:lnTo>
                  <a:pt x="4258893" y="660193"/>
                </a:lnTo>
                <a:lnTo>
                  <a:pt x="0" y="6601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31" id="31"/>
          <p:cNvSpPr txBox="true"/>
          <p:nvPr/>
        </p:nvSpPr>
        <p:spPr>
          <a:xfrm rot="0">
            <a:off x="1079649" y="3033910"/>
            <a:ext cx="7028224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DFD3D3"/>
                </a:solidFill>
                <a:latin typeface="Garet Bold"/>
                <a:ea typeface="Garet Bold"/>
                <a:cs typeface="Garet Bold"/>
                <a:sym typeface="Garet Bold"/>
              </a:rPr>
              <a:t>Protecting you &amp; your loved ones in the event of a serious illness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031129" y="4657662"/>
            <a:ext cx="2137658" cy="35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Provider: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031129" y="5095875"/>
            <a:ext cx="2839878" cy="35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Monthly Benefit: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031129" y="5529672"/>
            <a:ext cx="2839878" cy="35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Deferred Period: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031129" y="5963469"/>
            <a:ext cx="2839878" cy="35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Indexation: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402599" y="4707873"/>
            <a:ext cx="2783638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Vitality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402599" y="5146086"/>
            <a:ext cx="3856701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£</a:t>
            </a: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1,362.39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402599" y="5584236"/>
            <a:ext cx="3662940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6 months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402599" y="6013680"/>
            <a:ext cx="3051894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RPI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006443" y="7095924"/>
            <a:ext cx="2921769" cy="37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2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Monthly Premium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0006443" y="7689938"/>
            <a:ext cx="3270153" cy="1568362"/>
            <a:chOff x="0" y="0"/>
            <a:chExt cx="861275" cy="41306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61275" cy="413067"/>
            </a:xfrm>
            <a:custGeom>
              <a:avLst/>
              <a:gdLst/>
              <a:ahLst/>
              <a:cxnLst/>
              <a:rect r="r" b="b" t="t" l="l"/>
              <a:pathLst>
                <a:path h="413067" w="861275">
                  <a:moveTo>
                    <a:pt x="40247" y="0"/>
                  </a:moveTo>
                  <a:lnTo>
                    <a:pt x="821028" y="0"/>
                  </a:lnTo>
                  <a:cubicBezTo>
                    <a:pt x="843256" y="0"/>
                    <a:pt x="861275" y="18019"/>
                    <a:pt x="861275" y="40247"/>
                  </a:cubicBezTo>
                  <a:lnTo>
                    <a:pt x="861275" y="372820"/>
                  </a:lnTo>
                  <a:cubicBezTo>
                    <a:pt x="861275" y="395048"/>
                    <a:pt x="843256" y="413067"/>
                    <a:pt x="821028" y="413067"/>
                  </a:cubicBezTo>
                  <a:lnTo>
                    <a:pt x="40247" y="413067"/>
                  </a:lnTo>
                  <a:cubicBezTo>
                    <a:pt x="18019" y="413067"/>
                    <a:pt x="0" y="395048"/>
                    <a:pt x="0" y="372820"/>
                  </a:cubicBezTo>
                  <a:lnTo>
                    <a:pt x="0" y="40247"/>
                  </a:lnTo>
                  <a:cubicBezTo>
                    <a:pt x="0" y="18019"/>
                    <a:pt x="18019" y="0"/>
                    <a:pt x="40247" y="0"/>
                  </a:cubicBezTo>
                  <a:close/>
                </a:path>
              </a:pathLst>
            </a:custGeom>
            <a:solidFill>
              <a:srgbClr val="17273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"/>
              <a:ext cx="861275" cy="422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9053128" y="8200862"/>
            <a:ext cx="5176783" cy="53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£20.80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64091" y="1051500"/>
            <a:ext cx="6824557" cy="190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8"/>
              </a:lnSpc>
            </a:pPr>
            <a:r>
              <a:rPr lang="en-US" sz="6494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Income Protection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0434" y="9978008"/>
            <a:ext cx="7385606" cy="207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2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Quote Ref: ASLeb558ba7-7a2c-4e54-94c2-4430378aaa73Dateissued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74659" y="5584236"/>
            <a:ext cx="4839735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Maximum Payment Terms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74659" y="7586718"/>
            <a:ext cx="483973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Your Risk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90217" y="6047123"/>
            <a:ext cx="7385606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 Year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39268" y="8054713"/>
            <a:ext cx="7385606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{{your_risk}}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90217" y="4280553"/>
            <a:ext cx="2991716" cy="93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Age: 38</a:t>
            </a:r>
          </a:p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Job Status: Auditor</a:t>
            </a:r>
          </a:p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Salary: £27,248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7408" y="0"/>
            <a:ext cx="10942732" cy="12802002"/>
          </a:xfrm>
          <a:custGeom>
            <a:avLst/>
            <a:gdLst/>
            <a:ahLst/>
            <a:cxnLst/>
            <a:rect r="r" b="b" t="t" l="l"/>
            <a:pathLst>
              <a:path h="12802002" w="10942732">
                <a:moveTo>
                  <a:pt x="0" y="0"/>
                </a:moveTo>
                <a:lnTo>
                  <a:pt x="10942732" y="0"/>
                </a:lnTo>
                <a:lnTo>
                  <a:pt x="10942732" y="12802002"/>
                </a:lnTo>
                <a:lnTo>
                  <a:pt x="0" y="12802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5783" t="0" r="-13504" b="-3580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7980406" y="-790645"/>
            <a:ext cx="1949836" cy="3157630"/>
          </a:xfrm>
          <a:custGeom>
            <a:avLst/>
            <a:gdLst/>
            <a:ahLst/>
            <a:cxnLst/>
            <a:rect r="r" b="b" t="t" l="l"/>
            <a:pathLst>
              <a:path h="3157630" w="1949836">
                <a:moveTo>
                  <a:pt x="0" y="0"/>
                </a:moveTo>
                <a:lnTo>
                  <a:pt x="1949837" y="0"/>
                </a:lnTo>
                <a:lnTo>
                  <a:pt x="1949837" y="3157630"/>
                </a:lnTo>
                <a:lnTo>
                  <a:pt x="0" y="3157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0">
            <a:off x="14129631" y="132173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0">
            <a:off x="14661627" y="132173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0">
            <a:off x="14841304" y="772789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15373300" y="7727899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1"/>
                </a:lnTo>
                <a:lnTo>
                  <a:pt x="0" y="57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0">
            <a:off x="12419565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0">
            <a:off x="12685361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0">
            <a:off x="12951157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0">
            <a:off x="13216953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13482750" y="151869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12419565" y="4295212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2685361" y="4295212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0">
            <a:off x="12951157" y="4295212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6" id="16"/>
          <p:cNvSpPr/>
          <p:nvPr/>
        </p:nvSpPr>
        <p:spPr>
          <a:xfrm flipH="false" flipV="false" rot="0">
            <a:off x="13216953" y="4295212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7" id="17"/>
          <p:cNvSpPr/>
          <p:nvPr/>
        </p:nvSpPr>
        <p:spPr>
          <a:xfrm flipH="false" flipV="false" rot="0">
            <a:off x="13482750" y="4295212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8" id="18"/>
          <p:cNvSpPr/>
          <p:nvPr/>
        </p:nvSpPr>
        <p:spPr>
          <a:xfrm flipH="false" flipV="false" rot="0">
            <a:off x="12459587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19" id="19"/>
          <p:cNvSpPr/>
          <p:nvPr/>
        </p:nvSpPr>
        <p:spPr>
          <a:xfrm flipH="false" flipV="false" rot="0">
            <a:off x="12725383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0" id="20"/>
          <p:cNvSpPr/>
          <p:nvPr/>
        </p:nvSpPr>
        <p:spPr>
          <a:xfrm flipH="false" flipV="false" rot="0">
            <a:off x="12991179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1" id="21"/>
          <p:cNvSpPr/>
          <p:nvPr/>
        </p:nvSpPr>
        <p:spPr>
          <a:xfrm flipH="false" flipV="false" rot="0">
            <a:off x="13256976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2" id="22"/>
          <p:cNvSpPr/>
          <p:nvPr/>
        </p:nvSpPr>
        <p:spPr>
          <a:xfrm flipH="false" flipV="false" rot="0">
            <a:off x="13522772" y="7071727"/>
            <a:ext cx="185646" cy="185646"/>
          </a:xfrm>
          <a:custGeom>
            <a:avLst/>
            <a:gdLst/>
            <a:ahLst/>
            <a:cxnLst/>
            <a:rect r="r" b="b" t="t" l="l"/>
            <a:pathLst>
              <a:path h="185646" w="185646">
                <a:moveTo>
                  <a:pt x="0" y="0"/>
                </a:moveTo>
                <a:lnTo>
                  <a:pt x="185646" y="0"/>
                </a:lnTo>
                <a:lnTo>
                  <a:pt x="185646" y="185646"/>
                </a:lnTo>
                <a:lnTo>
                  <a:pt x="0" y="18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294" r="-309008" b="-261648"/>
            </a:stretch>
          </a:blipFill>
        </p:spPr>
        <p:txBody>
          <a:bodyPr/>
          <a:p/>
        </p:txBody>
      </p:sp>
      <p:sp>
        <p:nvSpPr>
          <p:cNvPr name="Freeform 23" id="23"/>
          <p:cNvSpPr/>
          <p:nvPr/>
        </p:nvSpPr>
        <p:spPr>
          <a:xfrm flipH="true" flipV="true" rot="0">
            <a:off x="14877959" y="7257373"/>
            <a:ext cx="5122036" cy="5122036"/>
          </a:xfrm>
          <a:custGeom>
            <a:avLst/>
            <a:gdLst/>
            <a:ahLst/>
            <a:cxnLst/>
            <a:rect r="r" b="b" t="t" l="l"/>
            <a:pathLst>
              <a:path h="5122036" w="5122036">
                <a:moveTo>
                  <a:pt x="5122036" y="5122035"/>
                </a:moveTo>
                <a:lnTo>
                  <a:pt x="0" y="5122035"/>
                </a:lnTo>
                <a:lnTo>
                  <a:pt x="0" y="0"/>
                </a:lnTo>
                <a:lnTo>
                  <a:pt x="5122036" y="0"/>
                </a:lnTo>
                <a:lnTo>
                  <a:pt x="5122036" y="5122035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2588" t="-569" r="-41954" b="-189479"/>
            </a:stretch>
          </a:blipFill>
        </p:spPr>
        <p:txBody>
          <a:bodyPr/>
          <a:p/>
        </p:txBody>
      </p:sp>
      <p:grpSp>
        <p:nvGrpSpPr>
          <p:cNvPr name="Group 24" id="24"/>
          <p:cNvGrpSpPr/>
          <p:nvPr/>
        </p:nvGrpSpPr>
        <p:grpSpPr>
          <a:xfrm rot="0">
            <a:off x="15197210" y="7624249"/>
            <a:ext cx="4483534" cy="448353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-89794" t="-36154" r="-40650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0006443" y="2159253"/>
            <a:ext cx="7984626" cy="72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4894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My Recommendations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31129" y="3947140"/>
            <a:ext cx="2921769" cy="37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2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Your Cover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74659" y="5584236"/>
            <a:ext cx="4839735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Maximum Payment Terms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7259300" y="1811213"/>
            <a:ext cx="583197" cy="180175"/>
          </a:xfrm>
          <a:custGeom>
            <a:avLst/>
            <a:gdLst/>
            <a:ahLst/>
            <a:cxnLst/>
            <a:rect r="r" b="b" t="t" l="l"/>
            <a:pathLst>
              <a:path h="180175" w="583197">
                <a:moveTo>
                  <a:pt x="0" y="0"/>
                </a:moveTo>
                <a:lnTo>
                  <a:pt x="583197" y="0"/>
                </a:lnTo>
                <a:lnTo>
                  <a:pt x="583197" y="180175"/>
                </a:lnTo>
                <a:lnTo>
                  <a:pt x="0" y="1801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8013" t="0" r="-57816" b="0"/>
            </a:stretch>
          </a:blipFill>
        </p:spPr>
        <p:txBody>
          <a:bodyPr/>
          <a:p/>
        </p:txBody>
      </p:sp>
      <p:sp>
        <p:nvSpPr>
          <p:cNvPr name="Freeform 30" id="30"/>
          <p:cNvSpPr/>
          <p:nvPr/>
        </p:nvSpPr>
        <p:spPr>
          <a:xfrm flipH="false" flipV="false" rot="-5400000">
            <a:off x="17260166" y="1811383"/>
            <a:ext cx="581464" cy="179835"/>
          </a:xfrm>
          <a:custGeom>
            <a:avLst/>
            <a:gdLst/>
            <a:ahLst/>
            <a:cxnLst/>
            <a:rect r="r" b="b" t="t" l="l"/>
            <a:pathLst>
              <a:path h="179835" w="581464">
                <a:moveTo>
                  <a:pt x="0" y="0"/>
                </a:moveTo>
                <a:lnTo>
                  <a:pt x="581464" y="0"/>
                </a:lnTo>
                <a:lnTo>
                  <a:pt x="581464" y="179835"/>
                </a:lnTo>
                <a:lnTo>
                  <a:pt x="0" y="1798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24033" t="-107723" r="-4438" b="-1529"/>
            </a:stretch>
          </a:blipFill>
        </p:spPr>
        <p:txBody>
          <a:bodyPr/>
          <a:p/>
        </p:txBody>
      </p:sp>
      <p:sp>
        <p:nvSpPr>
          <p:cNvPr name="TextBox 31" id="31"/>
          <p:cNvSpPr txBox="true"/>
          <p:nvPr/>
        </p:nvSpPr>
        <p:spPr>
          <a:xfrm rot="0">
            <a:off x="1074659" y="7586718"/>
            <a:ext cx="483973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Your Risk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3000407" y="1028700"/>
            <a:ext cx="4258893" cy="660193"/>
          </a:xfrm>
          <a:custGeom>
            <a:avLst/>
            <a:gdLst/>
            <a:ahLst/>
            <a:cxnLst/>
            <a:rect r="r" b="b" t="t" l="l"/>
            <a:pathLst>
              <a:path h="660193" w="4258893">
                <a:moveTo>
                  <a:pt x="0" y="0"/>
                </a:moveTo>
                <a:lnTo>
                  <a:pt x="4258893" y="0"/>
                </a:lnTo>
                <a:lnTo>
                  <a:pt x="4258893" y="660193"/>
                </a:lnTo>
                <a:lnTo>
                  <a:pt x="0" y="6601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33" id="33"/>
          <p:cNvSpPr txBox="true"/>
          <p:nvPr/>
        </p:nvSpPr>
        <p:spPr>
          <a:xfrm rot="0">
            <a:off x="1079649" y="3033910"/>
            <a:ext cx="7028224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DFD3D3"/>
                </a:solidFill>
                <a:latin typeface="Garet Bold"/>
                <a:ea typeface="Garet Bold"/>
                <a:cs typeface="Garet Bold"/>
                <a:sym typeface="Garet Bold"/>
              </a:rPr>
              <a:t>Protecting you &amp; your loved ones in the event of a serious illness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031129" y="4657662"/>
            <a:ext cx="2137658" cy="35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Provider: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031129" y="5095875"/>
            <a:ext cx="2839878" cy="35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Monthly Benefit: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031129" y="5529672"/>
            <a:ext cx="2839878" cy="35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Deferred Period: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031129" y="5963469"/>
            <a:ext cx="2839878" cy="35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1812" indent="-220906" lvl="1">
              <a:lnSpc>
                <a:spcPts val="2864"/>
              </a:lnSpc>
              <a:buFont typeface="Arial"/>
              <a:buChar char="•"/>
            </a:pPr>
            <a:r>
              <a:rPr lang="en-US" b="true" sz="2046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Indexation: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402599" y="4707873"/>
            <a:ext cx="2783638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Aviva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402599" y="5146086"/>
            <a:ext cx="3942859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£</a:t>
            </a: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1,475.00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402599" y="5584236"/>
            <a:ext cx="3767909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26 weeks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402599" y="6013680"/>
            <a:ext cx="3051894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RPI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006443" y="7095924"/>
            <a:ext cx="2921769" cy="37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2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Monthly Premium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10006443" y="7689938"/>
            <a:ext cx="3270153" cy="1568362"/>
            <a:chOff x="0" y="0"/>
            <a:chExt cx="861275" cy="41306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61275" cy="413067"/>
            </a:xfrm>
            <a:custGeom>
              <a:avLst/>
              <a:gdLst/>
              <a:ahLst/>
              <a:cxnLst/>
              <a:rect r="r" b="b" t="t" l="l"/>
              <a:pathLst>
                <a:path h="413067" w="861275">
                  <a:moveTo>
                    <a:pt x="40247" y="0"/>
                  </a:moveTo>
                  <a:lnTo>
                    <a:pt x="821028" y="0"/>
                  </a:lnTo>
                  <a:cubicBezTo>
                    <a:pt x="843256" y="0"/>
                    <a:pt x="861275" y="18019"/>
                    <a:pt x="861275" y="40247"/>
                  </a:cubicBezTo>
                  <a:lnTo>
                    <a:pt x="861275" y="372820"/>
                  </a:lnTo>
                  <a:cubicBezTo>
                    <a:pt x="861275" y="395048"/>
                    <a:pt x="843256" y="413067"/>
                    <a:pt x="821028" y="413067"/>
                  </a:cubicBezTo>
                  <a:lnTo>
                    <a:pt x="40247" y="413067"/>
                  </a:lnTo>
                  <a:cubicBezTo>
                    <a:pt x="18019" y="413067"/>
                    <a:pt x="0" y="395048"/>
                    <a:pt x="0" y="372820"/>
                  </a:cubicBezTo>
                  <a:lnTo>
                    <a:pt x="0" y="40247"/>
                  </a:lnTo>
                  <a:cubicBezTo>
                    <a:pt x="0" y="18019"/>
                    <a:pt x="18019" y="0"/>
                    <a:pt x="40247" y="0"/>
                  </a:cubicBezTo>
                  <a:close/>
                </a:path>
              </a:pathLst>
            </a:custGeom>
            <a:solidFill>
              <a:srgbClr val="17273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9525"/>
              <a:ext cx="861275" cy="422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9009223" y="8200862"/>
            <a:ext cx="5264592" cy="53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£27.60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64091" y="1051500"/>
            <a:ext cx="6824557" cy="190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8"/>
              </a:lnSpc>
            </a:pPr>
            <a:r>
              <a:rPr lang="en-US" sz="6494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Income Protection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0434" y="9978008"/>
            <a:ext cx="7385606" cy="207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2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Quote Ref: BQG0RJ3M55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90217" y="6047123"/>
            <a:ext cx="7385606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 Year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39268" y="8054713"/>
            <a:ext cx="7385606" cy="30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{{your_risk}}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90217" y="4280553"/>
            <a:ext cx="2991716" cy="93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Age: 38</a:t>
            </a:r>
          </a:p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Job Status: Auditor</a:t>
            </a:r>
          </a:p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Salary: £27,248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98852" y="1362748"/>
            <a:ext cx="1196737" cy="1337136"/>
          </a:xfrm>
          <a:custGeom>
            <a:avLst/>
            <a:gdLst/>
            <a:ahLst/>
            <a:cxnLst/>
            <a:rect r="r" b="b" t="t" l="l"/>
            <a:pathLst>
              <a:path h="1337136" w="1196737">
                <a:moveTo>
                  <a:pt x="0" y="0"/>
                </a:moveTo>
                <a:lnTo>
                  <a:pt x="1196736" y="0"/>
                </a:lnTo>
                <a:lnTo>
                  <a:pt x="1196736" y="1337136"/>
                </a:lnTo>
                <a:lnTo>
                  <a:pt x="0" y="1337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1151949" y="2230635"/>
            <a:ext cx="13911298" cy="4611218"/>
          </a:xfrm>
          <a:custGeom>
            <a:avLst/>
            <a:gdLst/>
            <a:ahLst/>
            <a:cxnLst/>
            <a:rect r="r" b="b" t="t" l="l"/>
            <a:pathLst>
              <a:path h="4611218" w="13911298">
                <a:moveTo>
                  <a:pt x="0" y="0"/>
                </a:moveTo>
                <a:lnTo>
                  <a:pt x="13911298" y="0"/>
                </a:lnTo>
                <a:lnTo>
                  <a:pt x="13911298" y="4611219"/>
                </a:lnTo>
                <a:lnTo>
                  <a:pt x="0" y="4611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82881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0">
            <a:off x="11820663" y="6835776"/>
            <a:ext cx="6467337" cy="523560"/>
          </a:xfrm>
          <a:custGeom>
            <a:avLst/>
            <a:gdLst/>
            <a:ahLst/>
            <a:cxnLst/>
            <a:rect r="r" b="b" t="t" l="l"/>
            <a:pathLst>
              <a:path h="523560" w="6467337">
                <a:moveTo>
                  <a:pt x="0" y="0"/>
                </a:moveTo>
                <a:lnTo>
                  <a:pt x="6467337" y="0"/>
                </a:lnTo>
                <a:lnTo>
                  <a:pt x="6467337" y="523560"/>
                </a:lnTo>
                <a:lnTo>
                  <a:pt x="0" y="5235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5090" r="0" b="-4611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0">
            <a:off x="4934612" y="6262292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2"/>
                </a:lnTo>
                <a:lnTo>
                  <a:pt x="0" y="5795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0">
            <a:off x="7039650" y="6262292"/>
            <a:ext cx="2597673" cy="579561"/>
          </a:xfrm>
          <a:custGeom>
            <a:avLst/>
            <a:gdLst/>
            <a:ahLst/>
            <a:cxnLst/>
            <a:rect r="r" b="b" t="t" l="l"/>
            <a:pathLst>
              <a:path h="579561" w="2597673">
                <a:moveTo>
                  <a:pt x="0" y="0"/>
                </a:moveTo>
                <a:lnTo>
                  <a:pt x="2597673" y="0"/>
                </a:lnTo>
                <a:lnTo>
                  <a:pt x="2597673" y="579562"/>
                </a:lnTo>
                <a:lnTo>
                  <a:pt x="0" y="5795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25787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7046818" y="736708"/>
            <a:ext cx="912369" cy="281871"/>
          </a:xfrm>
          <a:custGeom>
            <a:avLst/>
            <a:gdLst/>
            <a:ahLst/>
            <a:cxnLst/>
            <a:rect r="r" b="b" t="t" l="l"/>
            <a:pathLst>
              <a:path h="281871" w="912369">
                <a:moveTo>
                  <a:pt x="0" y="0"/>
                </a:moveTo>
                <a:lnTo>
                  <a:pt x="912369" y="0"/>
                </a:lnTo>
                <a:lnTo>
                  <a:pt x="912369" y="281871"/>
                </a:lnTo>
                <a:lnTo>
                  <a:pt x="0" y="2818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8013" t="0" r="-57816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-5400000">
            <a:off x="7048174" y="736974"/>
            <a:ext cx="909658" cy="281339"/>
          </a:xfrm>
          <a:custGeom>
            <a:avLst/>
            <a:gdLst/>
            <a:ahLst/>
            <a:cxnLst/>
            <a:rect r="r" b="b" t="t" l="l"/>
            <a:pathLst>
              <a:path h="281339" w="909658">
                <a:moveTo>
                  <a:pt x="0" y="0"/>
                </a:moveTo>
                <a:lnTo>
                  <a:pt x="909658" y="0"/>
                </a:lnTo>
                <a:lnTo>
                  <a:pt x="909658" y="281339"/>
                </a:lnTo>
                <a:lnTo>
                  <a:pt x="0" y="2813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4033" t="-107723" r="-4438" b="-1529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0">
            <a:off x="8421252" y="3645485"/>
            <a:ext cx="722748" cy="268947"/>
          </a:xfrm>
          <a:custGeom>
            <a:avLst/>
            <a:gdLst/>
            <a:ahLst/>
            <a:cxnLst/>
            <a:rect r="r" b="b" t="t" l="l"/>
            <a:pathLst>
              <a:path h="268947" w="722748">
                <a:moveTo>
                  <a:pt x="0" y="0"/>
                </a:moveTo>
                <a:lnTo>
                  <a:pt x="722748" y="0"/>
                </a:lnTo>
                <a:lnTo>
                  <a:pt x="722748" y="268947"/>
                </a:lnTo>
                <a:lnTo>
                  <a:pt x="0" y="2689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57485" t="-205270" r="-142070" b="-176568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0">
            <a:off x="8658638" y="3404897"/>
            <a:ext cx="247976" cy="750123"/>
          </a:xfrm>
          <a:custGeom>
            <a:avLst/>
            <a:gdLst/>
            <a:ahLst/>
            <a:cxnLst/>
            <a:rect r="r" b="b" t="t" l="l"/>
            <a:pathLst>
              <a:path h="750123" w="247976">
                <a:moveTo>
                  <a:pt x="0" y="0"/>
                </a:moveTo>
                <a:lnTo>
                  <a:pt x="247976" y="0"/>
                </a:lnTo>
                <a:lnTo>
                  <a:pt x="247976" y="750123"/>
                </a:lnTo>
                <a:lnTo>
                  <a:pt x="0" y="7501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51038" t="-20505" r="-249216" b="-11810"/>
            </a:stretch>
          </a:blipFill>
        </p:spPr>
        <p:txBody>
          <a:bodyPr/>
          <a:p/>
        </p:txBody>
      </p:sp>
      <p:grpSp>
        <p:nvGrpSpPr>
          <p:cNvPr name="Group 11" id="11"/>
          <p:cNvGrpSpPr/>
          <p:nvPr/>
        </p:nvGrpSpPr>
        <p:grpSpPr>
          <a:xfrm rot="0">
            <a:off x="11151949" y="-577994"/>
            <a:ext cx="7406718" cy="6408075"/>
            <a:chOff x="0" y="0"/>
            <a:chExt cx="752062" cy="6506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52062" cy="650662"/>
            </a:xfrm>
            <a:custGeom>
              <a:avLst/>
              <a:gdLst/>
              <a:ahLst/>
              <a:cxnLst/>
              <a:rect r="r" b="b" t="t" l="l"/>
              <a:pathLst>
                <a:path h="650662" w="752062">
                  <a:moveTo>
                    <a:pt x="104526" y="0"/>
                  </a:moveTo>
                  <a:lnTo>
                    <a:pt x="647536" y="0"/>
                  </a:lnTo>
                  <a:cubicBezTo>
                    <a:pt x="675258" y="0"/>
                    <a:pt x="701845" y="11012"/>
                    <a:pt x="721447" y="30615"/>
                  </a:cubicBezTo>
                  <a:cubicBezTo>
                    <a:pt x="741050" y="50217"/>
                    <a:pt x="752062" y="76804"/>
                    <a:pt x="752062" y="104526"/>
                  </a:cubicBezTo>
                  <a:lnTo>
                    <a:pt x="752062" y="546136"/>
                  </a:lnTo>
                  <a:cubicBezTo>
                    <a:pt x="752062" y="603864"/>
                    <a:pt x="705264" y="650662"/>
                    <a:pt x="647536" y="650662"/>
                  </a:cubicBezTo>
                  <a:lnTo>
                    <a:pt x="104526" y="650662"/>
                  </a:lnTo>
                  <a:cubicBezTo>
                    <a:pt x="46798" y="650662"/>
                    <a:pt x="0" y="603864"/>
                    <a:pt x="0" y="546136"/>
                  </a:cubicBezTo>
                  <a:lnTo>
                    <a:pt x="0" y="104526"/>
                  </a:lnTo>
                  <a:cubicBezTo>
                    <a:pt x="0" y="46798"/>
                    <a:pt x="46798" y="0"/>
                    <a:pt x="104526" y="0"/>
                  </a:cubicBezTo>
                  <a:close/>
                </a:path>
              </a:pathLst>
            </a:custGeom>
            <a:blipFill>
              <a:blip r:embed="rId15"/>
              <a:stretch>
                <a:fillRect l="-29741" t="0" r="-29741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989014" y="9877202"/>
            <a:ext cx="10843988" cy="1748593"/>
          </a:xfrm>
          <a:custGeom>
            <a:avLst/>
            <a:gdLst/>
            <a:ahLst/>
            <a:cxnLst/>
            <a:rect r="r" b="b" t="t" l="l"/>
            <a:pathLst>
              <a:path h="1748593" w="10843988">
                <a:moveTo>
                  <a:pt x="0" y="0"/>
                </a:moveTo>
                <a:lnTo>
                  <a:pt x="10843987" y="0"/>
                </a:lnTo>
                <a:lnTo>
                  <a:pt x="10843987" y="1748593"/>
                </a:lnTo>
                <a:lnTo>
                  <a:pt x="0" y="174859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4240817" y="9748682"/>
            <a:ext cx="14998829" cy="2587298"/>
          </a:xfrm>
          <a:custGeom>
            <a:avLst/>
            <a:gdLst/>
            <a:ahLst/>
            <a:cxnLst/>
            <a:rect r="r" b="b" t="t" l="l"/>
            <a:pathLst>
              <a:path h="2587298" w="14998829">
                <a:moveTo>
                  <a:pt x="0" y="0"/>
                </a:moveTo>
                <a:lnTo>
                  <a:pt x="14998829" y="0"/>
                </a:lnTo>
                <a:lnTo>
                  <a:pt x="14998829" y="2587298"/>
                </a:lnTo>
                <a:lnTo>
                  <a:pt x="0" y="25872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0">
            <a:off x="1170089" y="1272354"/>
            <a:ext cx="4258893" cy="660193"/>
          </a:xfrm>
          <a:custGeom>
            <a:avLst/>
            <a:gdLst/>
            <a:ahLst/>
            <a:cxnLst/>
            <a:rect r="r" b="b" t="t" l="l"/>
            <a:pathLst>
              <a:path h="660193" w="4258893">
                <a:moveTo>
                  <a:pt x="0" y="0"/>
                </a:moveTo>
                <a:lnTo>
                  <a:pt x="4258893" y="0"/>
                </a:lnTo>
                <a:lnTo>
                  <a:pt x="4258893" y="660194"/>
                </a:lnTo>
                <a:lnTo>
                  <a:pt x="0" y="66019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6" id="16"/>
          <p:cNvSpPr/>
          <p:nvPr/>
        </p:nvSpPr>
        <p:spPr>
          <a:xfrm flipH="false" flipV="false" rot="5400000">
            <a:off x="7656501" y="2971888"/>
            <a:ext cx="6467337" cy="523560"/>
          </a:xfrm>
          <a:custGeom>
            <a:avLst/>
            <a:gdLst/>
            <a:ahLst/>
            <a:cxnLst/>
            <a:rect r="r" b="b" t="t" l="l"/>
            <a:pathLst>
              <a:path h="523560" w="6467337">
                <a:moveTo>
                  <a:pt x="0" y="0"/>
                </a:moveTo>
                <a:lnTo>
                  <a:pt x="6467337" y="0"/>
                </a:lnTo>
                <a:lnTo>
                  <a:pt x="6467337" y="523560"/>
                </a:lnTo>
                <a:lnTo>
                  <a:pt x="0" y="5235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5090" r="0" b="-4611"/>
            </a:stretch>
          </a:blipFill>
        </p:spPr>
        <p:txBody>
          <a:bodyPr/>
          <a:p/>
        </p:txBody>
      </p:sp>
      <p:grpSp>
        <p:nvGrpSpPr>
          <p:cNvPr name="Group 17" id="17"/>
          <p:cNvGrpSpPr/>
          <p:nvPr/>
        </p:nvGrpSpPr>
        <p:grpSpPr>
          <a:xfrm rot="0">
            <a:off x="1664459" y="7765515"/>
            <a:ext cx="3270153" cy="1568362"/>
            <a:chOff x="0" y="0"/>
            <a:chExt cx="861275" cy="41306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1275" cy="413067"/>
            </a:xfrm>
            <a:custGeom>
              <a:avLst/>
              <a:gdLst/>
              <a:ahLst/>
              <a:cxnLst/>
              <a:rect r="r" b="b" t="t" l="l"/>
              <a:pathLst>
                <a:path h="413067" w="861275">
                  <a:moveTo>
                    <a:pt x="40247" y="0"/>
                  </a:moveTo>
                  <a:lnTo>
                    <a:pt x="821028" y="0"/>
                  </a:lnTo>
                  <a:cubicBezTo>
                    <a:pt x="843256" y="0"/>
                    <a:pt x="861275" y="18019"/>
                    <a:pt x="861275" y="40247"/>
                  </a:cubicBezTo>
                  <a:lnTo>
                    <a:pt x="861275" y="372820"/>
                  </a:lnTo>
                  <a:cubicBezTo>
                    <a:pt x="861275" y="395048"/>
                    <a:pt x="843256" y="413067"/>
                    <a:pt x="821028" y="413067"/>
                  </a:cubicBezTo>
                  <a:lnTo>
                    <a:pt x="40247" y="413067"/>
                  </a:lnTo>
                  <a:cubicBezTo>
                    <a:pt x="18019" y="413067"/>
                    <a:pt x="0" y="395048"/>
                    <a:pt x="0" y="372820"/>
                  </a:cubicBezTo>
                  <a:lnTo>
                    <a:pt x="0" y="40247"/>
                  </a:lnTo>
                  <a:cubicBezTo>
                    <a:pt x="0" y="18019"/>
                    <a:pt x="18019" y="0"/>
                    <a:pt x="40247" y="0"/>
                  </a:cubicBezTo>
                  <a:close/>
                </a:path>
              </a:pathLst>
            </a:custGeom>
            <a:solidFill>
              <a:srgbClr val="17273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861275" cy="422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766767" y="7765515"/>
            <a:ext cx="3270153" cy="1568362"/>
            <a:chOff x="0" y="0"/>
            <a:chExt cx="861275" cy="41306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1275" cy="413067"/>
            </a:xfrm>
            <a:custGeom>
              <a:avLst/>
              <a:gdLst/>
              <a:ahLst/>
              <a:cxnLst/>
              <a:rect r="r" b="b" t="t" l="l"/>
              <a:pathLst>
                <a:path h="413067" w="861275">
                  <a:moveTo>
                    <a:pt x="40247" y="0"/>
                  </a:moveTo>
                  <a:lnTo>
                    <a:pt x="821028" y="0"/>
                  </a:lnTo>
                  <a:cubicBezTo>
                    <a:pt x="843256" y="0"/>
                    <a:pt x="861275" y="18019"/>
                    <a:pt x="861275" y="40247"/>
                  </a:cubicBezTo>
                  <a:lnTo>
                    <a:pt x="861275" y="372820"/>
                  </a:lnTo>
                  <a:cubicBezTo>
                    <a:pt x="861275" y="395048"/>
                    <a:pt x="843256" y="413067"/>
                    <a:pt x="821028" y="413067"/>
                  </a:cubicBezTo>
                  <a:lnTo>
                    <a:pt x="40247" y="413067"/>
                  </a:lnTo>
                  <a:cubicBezTo>
                    <a:pt x="18019" y="413067"/>
                    <a:pt x="0" y="395048"/>
                    <a:pt x="0" y="372820"/>
                  </a:cubicBezTo>
                  <a:lnTo>
                    <a:pt x="0" y="40247"/>
                  </a:lnTo>
                  <a:cubicBezTo>
                    <a:pt x="0" y="18019"/>
                    <a:pt x="18019" y="0"/>
                    <a:pt x="40247" y="0"/>
                  </a:cubicBezTo>
                  <a:close/>
                </a:path>
              </a:pathLst>
            </a:custGeom>
            <a:solidFill>
              <a:srgbClr val="17273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861275" cy="422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52633" y="2627873"/>
            <a:ext cx="6824557" cy="2856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8"/>
              </a:lnSpc>
            </a:pPr>
            <a:r>
              <a:rPr lang="en-US" sz="6494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Life &amp; Critical Illness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2633" y="4710453"/>
            <a:ext cx="8342956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>
                <a:solidFill>
                  <a:srgbClr val="17273F"/>
                </a:solidFill>
                <a:latin typeface="Garet"/>
                <a:ea typeface="Garet"/>
                <a:cs typeface="Garet"/>
                <a:sym typeface="Garet"/>
              </a:rPr>
              <a:t>Protecting you and your loved ones in the event of the unexpected.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2633" y="6218115"/>
            <a:ext cx="3512078" cy="60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4"/>
              </a:lnSpc>
            </a:pPr>
            <a:r>
              <a:rPr lang="en-US" sz="17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malcolm’s Recommendation For: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037970" y="6351516"/>
            <a:ext cx="4608878" cy="35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4"/>
              </a:lnSpc>
            </a:pPr>
            <a:r>
              <a:rPr lang="en-US" sz="2046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Life &amp; Critical Illness Protection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06358" y="7321236"/>
            <a:ext cx="185559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4"/>
              </a:lnSpc>
            </a:pPr>
            <a:r>
              <a:rPr lang="en-US" sz="20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Assured For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474045" y="7321236"/>
            <a:ext cx="185559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4"/>
              </a:lnSpc>
            </a:pPr>
            <a:r>
              <a:rPr lang="en-US" sz="20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Term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9989407" y="7765515"/>
            <a:ext cx="3270153" cy="1568362"/>
            <a:chOff x="0" y="0"/>
            <a:chExt cx="861275" cy="41306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61275" cy="413067"/>
            </a:xfrm>
            <a:custGeom>
              <a:avLst/>
              <a:gdLst/>
              <a:ahLst/>
              <a:cxnLst/>
              <a:rect r="r" b="b" t="t" l="l"/>
              <a:pathLst>
                <a:path h="413067" w="861275">
                  <a:moveTo>
                    <a:pt x="40247" y="0"/>
                  </a:moveTo>
                  <a:lnTo>
                    <a:pt x="821028" y="0"/>
                  </a:lnTo>
                  <a:cubicBezTo>
                    <a:pt x="843256" y="0"/>
                    <a:pt x="861275" y="18019"/>
                    <a:pt x="861275" y="40247"/>
                  </a:cubicBezTo>
                  <a:lnTo>
                    <a:pt x="861275" y="372820"/>
                  </a:lnTo>
                  <a:cubicBezTo>
                    <a:pt x="861275" y="395048"/>
                    <a:pt x="843256" y="413067"/>
                    <a:pt x="821028" y="413067"/>
                  </a:cubicBezTo>
                  <a:lnTo>
                    <a:pt x="40247" y="413067"/>
                  </a:lnTo>
                  <a:cubicBezTo>
                    <a:pt x="18019" y="413067"/>
                    <a:pt x="0" y="395048"/>
                    <a:pt x="0" y="372820"/>
                  </a:cubicBezTo>
                  <a:lnTo>
                    <a:pt x="0" y="40247"/>
                  </a:lnTo>
                  <a:cubicBezTo>
                    <a:pt x="0" y="18019"/>
                    <a:pt x="18019" y="0"/>
                    <a:pt x="40247" y="0"/>
                  </a:cubicBezTo>
                  <a:close/>
                </a:path>
              </a:pathLst>
            </a:custGeom>
            <a:solidFill>
              <a:srgbClr val="17273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861275" cy="422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696685" y="7321236"/>
            <a:ext cx="185559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4"/>
              </a:lnSpc>
            </a:pPr>
            <a:r>
              <a:rPr lang="en-US" sz="20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Cover Type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4212060" y="7765515"/>
            <a:ext cx="3270153" cy="1568362"/>
            <a:chOff x="0" y="0"/>
            <a:chExt cx="861275" cy="41306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61275" cy="413067"/>
            </a:xfrm>
            <a:custGeom>
              <a:avLst/>
              <a:gdLst/>
              <a:ahLst/>
              <a:cxnLst/>
              <a:rect r="r" b="b" t="t" l="l"/>
              <a:pathLst>
                <a:path h="413067" w="861275">
                  <a:moveTo>
                    <a:pt x="40247" y="0"/>
                  </a:moveTo>
                  <a:lnTo>
                    <a:pt x="821028" y="0"/>
                  </a:lnTo>
                  <a:cubicBezTo>
                    <a:pt x="843256" y="0"/>
                    <a:pt x="861275" y="18019"/>
                    <a:pt x="861275" y="40247"/>
                  </a:cubicBezTo>
                  <a:lnTo>
                    <a:pt x="861275" y="372820"/>
                  </a:lnTo>
                  <a:cubicBezTo>
                    <a:pt x="861275" y="395048"/>
                    <a:pt x="843256" y="413067"/>
                    <a:pt x="821028" y="413067"/>
                  </a:cubicBezTo>
                  <a:lnTo>
                    <a:pt x="40247" y="413067"/>
                  </a:lnTo>
                  <a:cubicBezTo>
                    <a:pt x="18019" y="413067"/>
                    <a:pt x="0" y="395048"/>
                    <a:pt x="0" y="372820"/>
                  </a:cubicBezTo>
                  <a:lnTo>
                    <a:pt x="0" y="40247"/>
                  </a:lnTo>
                  <a:cubicBezTo>
                    <a:pt x="0" y="18019"/>
                    <a:pt x="18019" y="0"/>
                    <a:pt x="40247" y="0"/>
                  </a:cubicBezTo>
                  <a:close/>
                </a:path>
              </a:pathLst>
            </a:custGeom>
            <a:solidFill>
              <a:srgbClr val="17273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"/>
              <a:ext cx="861275" cy="422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4919338" y="7321236"/>
            <a:ext cx="1855598" cy="3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4"/>
              </a:lnSpc>
            </a:pPr>
            <a:r>
              <a:rPr lang="en-US" sz="2046" b="true">
                <a:solidFill>
                  <a:srgbClr val="17273F"/>
                </a:solidFill>
                <a:latin typeface="Garet Bold"/>
                <a:ea typeface="Garet Bold"/>
                <a:cs typeface="Garet Bold"/>
                <a:sym typeface="Garet Bold"/>
              </a:rPr>
              <a:t>Basis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38324" y="8240282"/>
            <a:ext cx="4922422" cy="53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£</a:t>
            </a:r>
            <a:r>
              <a:rPr lang="en-US" b="true" sz="320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{{life_assured_for_2}}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856946" y="8240282"/>
            <a:ext cx="318417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364014" y="8288433"/>
            <a:ext cx="452095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Upgraded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277795" y="8288433"/>
            <a:ext cx="324832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Decreasing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DAG1G0OZhys</dc:identifier>
  <dcterms:modified xsi:type="dcterms:W3CDTF">2011-08-01T06:04:30Z</dcterms:modified>
  <cp:revision>1</cp:revision>
  <dc:title>FM_Master_Template_v2</dc:title>
</cp:coreProperties>
</file>